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564" r:id="rId2"/>
    <p:sldId id="581" r:id="rId3"/>
    <p:sldId id="565" r:id="rId4"/>
    <p:sldId id="568" r:id="rId5"/>
    <p:sldId id="570" r:id="rId6"/>
    <p:sldId id="566" r:id="rId7"/>
    <p:sldId id="586" r:id="rId8"/>
    <p:sldId id="578" r:id="rId9"/>
    <p:sldId id="571" r:id="rId10"/>
    <p:sldId id="575" r:id="rId11"/>
    <p:sldId id="577" r:id="rId12"/>
    <p:sldId id="573" r:id="rId13"/>
    <p:sldId id="580" r:id="rId14"/>
    <p:sldId id="574" r:id="rId15"/>
    <p:sldId id="588" r:id="rId16"/>
    <p:sldId id="585" r:id="rId17"/>
    <p:sldId id="583" r:id="rId18"/>
    <p:sldId id="576" r:id="rId19"/>
    <p:sldId id="584" r:id="rId20"/>
    <p:sldId id="569" r:id="rId21"/>
    <p:sldId id="58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74C82E8-7BE8-4409-BAEF-8DC1F343F2B1}">
          <p14:sldIdLst>
            <p14:sldId id="564"/>
            <p14:sldId id="581"/>
            <p14:sldId id="565"/>
            <p14:sldId id="568"/>
            <p14:sldId id="570"/>
            <p14:sldId id="566"/>
            <p14:sldId id="586"/>
            <p14:sldId id="578"/>
            <p14:sldId id="571"/>
            <p14:sldId id="575"/>
            <p14:sldId id="577"/>
            <p14:sldId id="573"/>
            <p14:sldId id="580"/>
            <p14:sldId id="574"/>
            <p14:sldId id="588"/>
            <p14:sldId id="585"/>
            <p14:sldId id="583"/>
            <p14:sldId id="576"/>
            <p14:sldId id="584"/>
            <p14:sldId id="569"/>
            <p14:sldId id="587"/>
          </p14:sldIdLst>
        </p14:section>
      </p14:sectionLst>
    </p:ext>
    <p:ext uri="{EFAFB233-063F-42B5-8137-9DF3F51BA10A}">
      <p15:sldGuideLst xmlns:p15="http://schemas.microsoft.com/office/powerpoint/2012/main">
        <p15:guide id="1" orient="horz" pos="2222">
          <p15:clr>
            <a:srgbClr val="A4A3A4"/>
          </p15:clr>
        </p15:guide>
        <p15:guide id="2" pos="3845">
          <p15:clr>
            <a:srgbClr val="A4A3A4"/>
          </p15:clr>
        </p15:guide>
      </p15:sldGuideLst>
    </p:ext>
    <p:ext uri="{2D200454-40CA-4A62-9FC3-DE9A4176ACB9}">
      <p15:notesGuideLst xmlns:p15="http://schemas.microsoft.com/office/powerpoint/2012/main">
        <p15:guide id="1" orient="horz" pos="2963">
          <p15:clr>
            <a:srgbClr val="A4A3A4"/>
          </p15:clr>
        </p15:guide>
        <p15:guide id="2" pos="216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CDEC"/>
    <a:srgbClr val="F73716"/>
    <a:srgbClr val="0000FF"/>
    <a:srgbClr val="58A833"/>
    <a:srgbClr val="CA150F"/>
    <a:srgbClr val="800000"/>
    <a:srgbClr val="FF756E"/>
    <a:srgbClr val="0089EC"/>
    <a:srgbClr val="025399"/>
    <a:srgbClr val="0C9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5" autoAdjust="0"/>
    <p:restoredTop sz="95946" autoAdjust="0"/>
  </p:normalViewPr>
  <p:slideViewPr>
    <p:cSldViewPr snapToGrid="0">
      <p:cViewPr varScale="1">
        <p:scale>
          <a:sx n="110" d="100"/>
          <a:sy n="110" d="100"/>
        </p:scale>
        <p:origin x="960" y="184"/>
      </p:cViewPr>
      <p:guideLst>
        <p:guide orient="horz" pos="2222"/>
        <p:guide pos="3845"/>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66" d="100"/>
        <a:sy n="66" d="100"/>
      </p:scale>
      <p:origin x="0" y="0"/>
    </p:cViewPr>
  </p:sorterViewPr>
  <p:notesViewPr>
    <p:cSldViewPr snapToGrid="0">
      <p:cViewPr varScale="1">
        <p:scale>
          <a:sx n="87" d="100"/>
          <a:sy n="87" d="100"/>
        </p:scale>
        <p:origin x="3904" y="200"/>
      </p:cViewPr>
      <p:guideLst>
        <p:guide orient="horz" pos="2963"/>
        <p:guide pos="216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994574-DD1A-2942-9B7F-7064989C5072}" type="datetimeFigureOut">
              <a:rPr lang="en-US" smtClean="0"/>
              <a:t>8/17/19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D78E0B-79CF-A74C-BC99-074C4AF510BC}" type="slidenum">
              <a:rPr lang="en-US" smtClean="0"/>
              <a:t>‹#›</a:t>
            </a:fld>
            <a:endParaRPr lang="en-US"/>
          </a:p>
        </p:txBody>
      </p:sp>
    </p:spTree>
    <p:extLst>
      <p:ext uri="{BB962C8B-B14F-4D97-AF65-F5344CB8AC3E}">
        <p14:creationId xmlns:p14="http://schemas.microsoft.com/office/powerpoint/2010/main" val="1930432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21C540-8312-49B4-B145-80B38478A301}" type="datetimeFigureOut">
              <a:rPr lang="en-US" smtClean="0"/>
              <a:t>8/17/19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12AC3-9EF0-4B96-97EE-DEDAC3ED71C3}" type="slidenum">
              <a:rPr lang="en-US" smtClean="0"/>
              <a:t>‹#›</a:t>
            </a:fld>
            <a:endParaRPr lang="en-US"/>
          </a:p>
        </p:txBody>
      </p:sp>
    </p:spTree>
    <p:extLst>
      <p:ext uri="{BB962C8B-B14F-4D97-AF65-F5344CB8AC3E}">
        <p14:creationId xmlns:p14="http://schemas.microsoft.com/office/powerpoint/2010/main" val="480317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Hello,</a:t>
            </a:r>
            <a:r>
              <a:rPr lang="en-US" altLang="zh-CN" sz="1200" baseline="0" dirty="0" smtClean="0"/>
              <a:t> I am Jing Wang, a second year </a:t>
            </a:r>
            <a:r>
              <a:rPr lang="en-US" altLang="zh-CN" sz="1200" baseline="0" dirty="0" err="1" smtClean="0"/>
              <a:t>phd</a:t>
            </a:r>
            <a:r>
              <a:rPr lang="en-US" altLang="zh-CN" sz="1200" baseline="0" dirty="0" smtClean="0"/>
              <a:t> student from Peking University. I did this work with </a:t>
            </a:r>
            <a:r>
              <a:rPr lang="en-US" altLang="zh-CN" sz="1200" baseline="0" dirty="0" err="1" smtClean="0"/>
              <a:t>Yunfeng</a:t>
            </a:r>
            <a:r>
              <a:rPr lang="en-US" altLang="zh-CN" sz="1200" baseline="0" dirty="0" smtClean="0"/>
              <a:t> Gao, and my advisor </a:t>
            </a:r>
            <a:r>
              <a:rPr lang="en-US" altLang="zh-CN" sz="1200" baseline="0" dirty="0" err="1" smtClean="0"/>
              <a:t>chenren</a:t>
            </a:r>
            <a:r>
              <a:rPr lang="en-US" altLang="zh-CN" sz="1200" baseline="0" dirty="0" smtClean="0"/>
              <a:t> Xu.</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smtClean="0"/>
              <a:t>today I am going to show you a multipath </a:t>
            </a:r>
            <a:r>
              <a:rPr lang="en-US" altLang="zh-CN" sz="1200" baseline="0" dirty="0" err="1" smtClean="0"/>
              <a:t>quic</a:t>
            </a:r>
            <a:r>
              <a:rPr lang="en-US" altLang="zh-CN" sz="1200" baseline="0" dirty="0" smtClean="0"/>
              <a:t> scheduler, basically a packet scheduler optimizing mobile browsing.</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r>
              <a:rPr lang="en-US" sz="1200" kern="1200" dirty="0" smtClean="0">
                <a:solidFill>
                  <a:schemeClr val="tx1"/>
                </a:solidFill>
                <a:effectLst/>
                <a:latin typeface="Zapf Dingbats" charset="0"/>
                <a:ea typeface="+mn-ea"/>
                <a:cs typeface="+mn-cs"/>
                <a:sym typeface="Zapf Dingbats" charset="0"/>
              </a:rPr>
              <a:t>←→</a:t>
            </a:r>
          </a:p>
          <a:p>
            <a:r>
              <a:rPr lang="en-US" sz="1200" kern="1200" dirty="0" smtClean="0">
                <a:solidFill>
                  <a:schemeClr val="tx1"/>
                </a:solidFill>
                <a:effectLst/>
                <a:latin typeface="Zapf Dingbats" charset="0"/>
                <a:ea typeface="+mn-ea"/>
                <a:cs typeface="+mn-cs"/>
                <a:sym typeface="Zapf Dingbats" charset="0"/>
              </a:rPr>
              <a:t>✓✗</a:t>
            </a:r>
          </a:p>
          <a:p>
            <a:r>
              <a:rPr lang="en-US" sz="1200" kern="1200" dirty="0" smtClean="0">
                <a:solidFill>
                  <a:schemeClr val="tx1"/>
                </a:solidFill>
                <a:effectLst/>
                <a:latin typeface="Zapf Dingbats" charset="0"/>
                <a:ea typeface="+mn-ea"/>
                <a:cs typeface="+mn-cs"/>
                <a:sym typeface="Zapf Dingbats" charset="0"/>
              </a:rPr>
              <a:t>✕</a:t>
            </a:r>
          </a:p>
          <a:p>
            <a:endParaRPr lang="en-US" sz="1200" kern="1200" dirty="0" smtClean="0">
              <a:solidFill>
                <a:schemeClr val="tx1"/>
              </a:solidFill>
              <a:effectLst/>
              <a:latin typeface="Zapf Dingbats" charset="0"/>
              <a:ea typeface="+mn-ea"/>
              <a:cs typeface="+mn-cs"/>
              <a:sym typeface="Zapf Dingbats" charset="0"/>
            </a:endParaRPr>
          </a:p>
          <a:p>
            <a:r>
              <a:rPr lang="sk-SK" sz="1200" b="0" i="0" kern="1200" dirty="0" smtClean="0">
                <a:solidFill>
                  <a:schemeClr val="tx1"/>
                </a:solidFill>
                <a:effectLst/>
                <a:latin typeface="+mn-lt"/>
                <a:ea typeface="+mn-ea"/>
                <a:cs typeface="+mn-cs"/>
              </a:rPr>
              <a:t>⓪ ① ② ③ ④ ⑤ ⑥ ⑦ ⑧ ⑨ ⑩ ⑪ ⑫ ⑬ ⑭ ⑮⑯ ⑰ ⑱ ⑲ ⑳</a:t>
            </a:r>
            <a:endParaRPr lang="sk-SK" dirty="0" smtClean="0"/>
          </a:p>
          <a:p>
            <a:r>
              <a:rPr lang="en-US" sz="1200" kern="1200" dirty="0" smtClean="0">
                <a:solidFill>
                  <a:schemeClr val="tx1"/>
                </a:solidFill>
                <a:effectLst/>
                <a:latin typeface="+mn-lt"/>
                <a:ea typeface="+mn-ea"/>
                <a:cs typeface="+mn-cs"/>
              </a:rPr>
              <a:t>⓵⓶⓷⓸⓹⓺⓻⓼⓽⓾ </a:t>
            </a:r>
            <a:endParaRPr lang="en-US" sz="1200" b="0" i="0" kern="1200" dirty="0" smtClean="0">
              <a:solidFill>
                <a:schemeClr val="tx1"/>
              </a:solidFill>
              <a:effectLst/>
              <a:latin typeface="+mn-lt"/>
              <a:ea typeface="+mn-ea"/>
              <a:cs typeface="+mn-cs"/>
            </a:endParaRPr>
          </a:p>
          <a:p>
            <a:r>
              <a:rPr lang="sk-SK" sz="1200" b="0" i="0" kern="1200" dirty="0" smtClean="0">
                <a:solidFill>
                  <a:schemeClr val="tx1"/>
                </a:solidFill>
                <a:effectLst/>
                <a:latin typeface="+mn-lt"/>
                <a:ea typeface="+mn-ea"/>
                <a:cs typeface="+mn-cs"/>
              </a:rPr>
              <a:t>❶❷❸❹❺❻❼❽❾❿</a:t>
            </a:r>
            <a:r>
              <a:rPr lang="en-US" sz="1200" kern="1200" dirty="0" smtClean="0">
                <a:solidFill>
                  <a:schemeClr val="tx1"/>
                </a:solidFill>
                <a:effectLst/>
                <a:latin typeface="+mn-lt"/>
                <a:ea typeface="+mn-ea"/>
                <a:cs typeface="+mn-cs"/>
              </a:rPr>
              <a:t>⓫⓬⓭⓮⓯⓰⓱⓲⓳⓴ </a:t>
            </a:r>
          </a:p>
          <a:p>
            <a:r>
              <a:rPr lang="sk-SK" sz="1200" b="0" i="0" kern="1200" dirty="0" smtClean="0">
                <a:solidFill>
                  <a:schemeClr val="tx1"/>
                </a:solidFill>
                <a:effectLst/>
                <a:latin typeface="+mn-lt"/>
                <a:ea typeface="+mn-ea"/>
                <a:cs typeface="+mn-cs"/>
              </a:rPr>
              <a:t>➊ ➋ ➌ ➍ ➎ ➏ ➐ ➑ ➒ ➓</a:t>
            </a:r>
            <a:endParaRPr lang="en-US" sz="1200" kern="1200" dirty="0" smtClean="0">
              <a:solidFill>
                <a:schemeClr val="tx1"/>
              </a:solidFill>
              <a:effectLst/>
              <a:latin typeface="Zapf Dingbats" charset="0"/>
              <a:ea typeface="+mn-ea"/>
              <a:cs typeface="+mn-cs"/>
              <a:sym typeface="Zapf Dingbats" charset="0"/>
            </a:endParaRPr>
          </a:p>
          <a:p>
            <a:r>
              <a:rPr lang="sk-SK" sz="1200" b="0" i="0" kern="1200" dirty="0" smtClean="0">
                <a:solidFill>
                  <a:schemeClr val="tx1"/>
                </a:solidFill>
                <a:effectLst/>
                <a:latin typeface="+mn-lt"/>
                <a:ea typeface="+mn-ea"/>
                <a:cs typeface="+mn-cs"/>
              </a:rPr>
              <a:t>Ⓐ Ⓑ Ⓒ Ⓓ Ⓔ Ⓕ Ⓖ Ⓗ Ⓘ Ⓙ Ⓚ Ⓝ Ⓞ Ⓟ Ⓠ Ⓡ ⓈⓉ Ⓤ Ⓥ Ⓦ Ⓧ Ⓨ Ⓩ</a:t>
            </a:r>
          </a:p>
          <a:p>
            <a:endParaRPr lang="en-US" sz="1200" kern="1200" dirty="0" smtClean="0">
              <a:solidFill>
                <a:schemeClr val="tx1"/>
              </a:solidFill>
              <a:effectLst/>
              <a:latin typeface="Zapf Dingbats" charset="0"/>
              <a:ea typeface="+mn-ea"/>
              <a:cs typeface="+mn-cs"/>
              <a:sym typeface="Zapf Dingbats" charset="0"/>
            </a:endParaRPr>
          </a:p>
          <a:p>
            <a:r>
              <a:rPr lang="en-US" sz="1200" kern="1200" dirty="0" smtClean="0">
                <a:solidFill>
                  <a:schemeClr val="tx1"/>
                </a:solidFill>
                <a:effectLst/>
                <a:latin typeface="Zapf Dingbats" charset="0"/>
                <a:ea typeface="+mn-ea"/>
                <a:cs typeface="+mn-cs"/>
                <a:sym typeface="Zapf Dingbats" charset="0"/>
              </a:rPr>
              <a:t>http://</a:t>
            </a:r>
            <a:r>
              <a:rPr lang="en-US" sz="1200" kern="1200" dirty="0" err="1" smtClean="0">
                <a:solidFill>
                  <a:schemeClr val="tx1"/>
                </a:solidFill>
                <a:effectLst/>
                <a:latin typeface="Zapf Dingbats" charset="0"/>
                <a:ea typeface="+mn-ea"/>
                <a:cs typeface="+mn-cs"/>
                <a:sym typeface="Zapf Dingbats" charset="0"/>
              </a:rPr>
              <a:t>www.unicode.org</a:t>
            </a:r>
            <a:r>
              <a:rPr lang="en-US" sz="1200" kern="1200" dirty="0" smtClean="0">
                <a:solidFill>
                  <a:schemeClr val="tx1"/>
                </a:solidFill>
                <a:effectLst/>
                <a:latin typeface="Zapf Dingbats" charset="0"/>
                <a:ea typeface="+mn-ea"/>
                <a:cs typeface="+mn-cs"/>
                <a:sym typeface="Zapf Dingbats" charset="0"/>
              </a:rPr>
              <a:t>/charts/beta/</a:t>
            </a:r>
            <a:r>
              <a:rPr lang="en-US" sz="1200" kern="1200" dirty="0" err="1" smtClean="0">
                <a:solidFill>
                  <a:schemeClr val="tx1"/>
                </a:solidFill>
                <a:effectLst/>
                <a:latin typeface="Zapf Dingbats" charset="0"/>
                <a:ea typeface="+mn-ea"/>
                <a:cs typeface="+mn-cs"/>
                <a:sym typeface="Zapf Dingbats" charset="0"/>
              </a:rPr>
              <a:t>nameslist</a:t>
            </a:r>
            <a:r>
              <a:rPr lang="en-US" sz="1200" kern="1200" dirty="0" smtClean="0">
                <a:solidFill>
                  <a:schemeClr val="tx1"/>
                </a:solidFill>
                <a:effectLst/>
                <a:latin typeface="Zapf Dingbats" charset="0"/>
                <a:ea typeface="+mn-ea"/>
                <a:cs typeface="+mn-cs"/>
                <a:sym typeface="Zapf Dingbats" charset="0"/>
              </a:rPr>
              <a:t>/n_2460.html</a:t>
            </a:r>
          </a:p>
          <a:p>
            <a:r>
              <a:rPr lang="en-US" sz="1200" kern="1200" dirty="0" smtClean="0">
                <a:solidFill>
                  <a:schemeClr val="tx1"/>
                </a:solidFill>
                <a:effectLst/>
                <a:latin typeface="Zapf Dingbats" charset="0"/>
                <a:ea typeface="+mn-ea"/>
                <a:cs typeface="+mn-cs"/>
                <a:sym typeface="Zapf Dingbats" charset="0"/>
              </a:rPr>
              <a:t>http://</a:t>
            </a:r>
            <a:r>
              <a:rPr lang="en-US" sz="1200" kern="1200" dirty="0" err="1" smtClean="0">
                <a:solidFill>
                  <a:schemeClr val="tx1"/>
                </a:solidFill>
                <a:effectLst/>
                <a:latin typeface="Zapf Dingbats" charset="0"/>
                <a:ea typeface="+mn-ea"/>
                <a:cs typeface="+mn-cs"/>
                <a:sym typeface="Zapf Dingbats" charset="0"/>
              </a:rPr>
              <a:t>xahlee.info</a:t>
            </a:r>
            <a:r>
              <a:rPr lang="en-US" sz="1200" kern="1200" dirty="0" smtClean="0">
                <a:solidFill>
                  <a:schemeClr val="tx1"/>
                </a:solidFill>
                <a:effectLst/>
                <a:latin typeface="Zapf Dingbats" charset="0"/>
                <a:ea typeface="+mn-ea"/>
                <a:cs typeface="+mn-cs"/>
                <a:sym typeface="Zapf Dingbats" charset="0"/>
              </a:rPr>
              <a:t>/comp/</a:t>
            </a:r>
            <a:r>
              <a:rPr lang="en-US" sz="1200" kern="1200" dirty="0" err="1" smtClean="0">
                <a:solidFill>
                  <a:schemeClr val="tx1"/>
                </a:solidFill>
                <a:effectLst/>
                <a:latin typeface="Zapf Dingbats" charset="0"/>
                <a:ea typeface="+mn-ea"/>
                <a:cs typeface="+mn-cs"/>
                <a:sym typeface="Zapf Dingbats" charset="0"/>
              </a:rPr>
              <a:t>unicode_circled_numbers.html</a:t>
            </a:r>
            <a:endParaRPr lang="en-US" sz="1200" kern="1200" dirty="0" smtClean="0">
              <a:solidFill>
                <a:schemeClr val="tx1"/>
              </a:solidFill>
              <a:effectLst/>
              <a:latin typeface="Zapf Dingbats" charset="0"/>
              <a:ea typeface="+mn-ea"/>
              <a:cs typeface="+mn-cs"/>
              <a:sym typeface="Zapf Dingbats"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60B12AC3-9EF0-4B96-97EE-DEDAC3ED71C3}" type="slidenum">
              <a:rPr lang="en-US" smtClean="0"/>
              <a:t>1</a:t>
            </a:fld>
            <a:endParaRPr lang="en-US"/>
          </a:p>
        </p:txBody>
      </p:sp>
    </p:spTree>
    <p:extLst>
      <p:ext uri="{BB962C8B-B14F-4D97-AF65-F5344CB8AC3E}">
        <p14:creationId xmlns:p14="http://schemas.microsoft.com/office/powerpoint/2010/main" val="777413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12:00</a:t>
            </a:r>
          </a:p>
          <a:p>
            <a:r>
              <a:rPr lang="en-US" altLang="zh-CN" dirty="0" smtClean="0"/>
              <a:t>We also see opportunities</a:t>
            </a:r>
            <a:r>
              <a:rPr lang="en-US" altLang="zh-CN" baseline="0" dirty="0" smtClean="0"/>
              <a:t> for uplink scheduler.</a:t>
            </a:r>
          </a:p>
          <a:p>
            <a:r>
              <a:rPr lang="en-US" altLang="zh-CN" baseline="0" dirty="0" smtClean="0"/>
              <a:t>Suppose we are using a mobile phone</a:t>
            </a:r>
            <a:r>
              <a:rPr lang="zh-CN" altLang="en-US" baseline="0" dirty="0" smtClean="0"/>
              <a:t> </a:t>
            </a:r>
            <a:r>
              <a:rPr lang="en-US" altLang="zh-CN" baseline="0" dirty="0" smtClean="0"/>
              <a:t>with two interfaces and the network conditions of the two paths are very different.</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very important because congestion control algorithm usually use RTO to detect packet loss, and RTO(retransmission time out) is highly related to RTT of each path. Reducing RTT for slower path can speed up loss detection and recovery.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basic idea is to send ACK on the faster path.</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first step is to estimate uplink delay, We achieve this by sending duplicate ACK on all paths periodically. After sever receives all the ACK packets, it gets to know which path is slower and which path is faster. Then it tells the client to change ACK return path by sending a control frame.</a:t>
            </a:r>
          </a:p>
          <a:p>
            <a:endParaRPr lang="zh-CN" altLang="en-US" dirty="0"/>
          </a:p>
        </p:txBody>
      </p:sp>
      <p:sp>
        <p:nvSpPr>
          <p:cNvPr id="4" name="灯片编号占位符 3"/>
          <p:cNvSpPr>
            <a:spLocks noGrp="1"/>
          </p:cNvSpPr>
          <p:nvPr>
            <p:ph type="sldNum" sz="quarter" idx="10"/>
          </p:nvPr>
        </p:nvSpPr>
        <p:spPr/>
        <p:txBody>
          <a:bodyPr/>
          <a:lstStyle/>
          <a:p>
            <a:fld id="{60B12AC3-9EF0-4B96-97EE-DEDAC3ED71C3}" type="slidenum">
              <a:rPr lang="en-US" smtClean="0"/>
              <a:t>10</a:t>
            </a:fld>
            <a:endParaRPr lang="en-US"/>
          </a:p>
        </p:txBody>
      </p:sp>
    </p:spTree>
    <p:extLst>
      <p:ext uri="{BB962C8B-B14F-4D97-AF65-F5344CB8AC3E}">
        <p14:creationId xmlns:p14="http://schemas.microsoft.com/office/powerpoint/2010/main" val="413515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have proposed an uplink and downlink co-designed scheduler prototype,</a:t>
            </a:r>
            <a:r>
              <a:rPr lang="en-US" baseline="0" dirty="0" smtClean="0"/>
              <a:t> and validated it by using the snapshots of two famous websites with different sizes and number of resources. the websites are google and amazon. </a:t>
            </a:r>
          </a:p>
          <a:p>
            <a:endParaRPr lang="en-US" baseline="0" dirty="0" smtClean="0"/>
          </a:p>
          <a:p>
            <a:r>
              <a:rPr lang="en-US" baseline="0" dirty="0" smtClean="0"/>
              <a:t>We first</a:t>
            </a:r>
            <a:r>
              <a:rPr lang="zh-CN" altLang="en-US" baseline="0" dirty="0" smtClean="0"/>
              <a:t> </a:t>
            </a:r>
            <a:r>
              <a:rPr lang="en-US" altLang="zh-CN" baseline="0" dirty="0" smtClean="0"/>
              <a:t>did the simulation experiments on </a:t>
            </a:r>
            <a:r>
              <a:rPr lang="en-US" altLang="zh-CN" baseline="0" dirty="0" err="1" smtClean="0"/>
              <a:t>mininet</a:t>
            </a:r>
            <a:r>
              <a:rPr lang="en-US" altLang="zh-CN" baseline="0" dirty="0" smtClean="0"/>
              <a:t> with </a:t>
            </a:r>
            <a:r>
              <a:rPr lang="en-US" altLang="zh-CN" baseline="0" dirty="0" err="1" smtClean="0"/>
              <a:t>mpquic</a:t>
            </a:r>
            <a:r>
              <a:rPr lang="en-US" altLang="zh-CN" baseline="0" dirty="0" smtClean="0"/>
              <a:t>-go. </a:t>
            </a:r>
            <a:r>
              <a:rPr lang="en-US" altLang="zh-CN" baseline="0" dirty="0" err="1" smtClean="0"/>
              <a:t>Mininet</a:t>
            </a:r>
            <a:r>
              <a:rPr lang="en-US" altLang="zh-CN" baseline="0" dirty="0" smtClean="0"/>
              <a:t> is a platform which can simulate specific network topologies.</a:t>
            </a:r>
          </a:p>
          <a:p>
            <a:r>
              <a:rPr lang="en-US" dirty="0" smtClean="0"/>
              <a:t>Here we consider</a:t>
            </a:r>
            <a:r>
              <a:rPr lang="en-US" baseline="0" dirty="0" smtClean="0"/>
              <a:t> 4 cases including different path heterogeneity levels. we also consider the path loss. We keep the aggregated ban</a:t>
            </a:r>
            <a:r>
              <a:rPr lang="en-US" altLang="zh-CN" baseline="0" dirty="0" smtClean="0"/>
              <a:t>d</a:t>
            </a:r>
            <a:r>
              <a:rPr lang="en-US" baseline="0" dirty="0" smtClean="0"/>
              <a:t>width to 10 Mbps</a:t>
            </a:r>
            <a:r>
              <a:rPr lang="zh-CN" altLang="en-US" baseline="0" dirty="0" smtClean="0"/>
              <a:t> </a:t>
            </a:r>
            <a:r>
              <a:rPr lang="en-US" altLang="zh-CN" baseline="0" dirty="0" smtClean="0"/>
              <a:t>to focus on path heterogeneity and path loss.</a:t>
            </a:r>
          </a:p>
          <a:p>
            <a:endParaRPr lang="en-US" altLang="zh-CN" baseline="0" dirty="0" smtClean="0"/>
          </a:p>
          <a:p>
            <a:r>
              <a:rPr lang="en-US" baseline="0" dirty="0" smtClean="0"/>
              <a:t>We also used a real-world setup to validate. We deployed web snapshots with MPQUIC </a:t>
            </a:r>
            <a:r>
              <a:rPr lang="en-US" altLang="zh-CN" baseline="0" dirty="0" smtClean="0"/>
              <a:t>on </a:t>
            </a:r>
            <a:r>
              <a:rPr lang="en-US" altLang="zh-CN" baseline="0" dirty="0" err="1" smtClean="0"/>
              <a:t>Alibaba</a:t>
            </a:r>
            <a:r>
              <a:rPr lang="en-US" altLang="zh-CN" baseline="0" dirty="0" smtClean="0"/>
              <a:t> cloud server, and we use a laptop connects to </a:t>
            </a:r>
            <a:r>
              <a:rPr lang="en-US" altLang="zh-CN" baseline="0" dirty="0" err="1" smtClean="0"/>
              <a:t>wifi</a:t>
            </a:r>
            <a:r>
              <a:rPr lang="en-US" altLang="zh-CN" baseline="0" dirty="0" smtClean="0"/>
              <a:t> through </a:t>
            </a:r>
            <a:r>
              <a:rPr lang="en-US" altLang="zh-CN" baseline="0" dirty="0" err="1" smtClean="0"/>
              <a:t>Cernet</a:t>
            </a:r>
            <a:r>
              <a:rPr lang="en-US" altLang="zh-CN" baseline="0" dirty="0" smtClean="0"/>
              <a:t> (china education and research network ) and access LTE through a commodity cell phone.</a:t>
            </a:r>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t>11</a:t>
            </a:fld>
            <a:endParaRPr lang="en-US"/>
          </a:p>
        </p:txBody>
      </p:sp>
    </p:spTree>
    <p:extLst>
      <p:ext uri="{BB962C8B-B14F-4D97-AF65-F5344CB8AC3E}">
        <p14:creationId xmlns:p14="http://schemas.microsoft.com/office/powerpoint/2010/main" val="1600905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evaluate our stand-alone uplink/downlink scheduler and</a:t>
            </a:r>
            <a:r>
              <a:rPr lang="zh-CN" altLang="en-US" dirty="0" smtClean="0"/>
              <a:t> </a:t>
            </a:r>
            <a:r>
              <a:rPr lang="en-US" altLang="zh-CN" dirty="0" smtClean="0"/>
              <a:t>the co-designed scheduler.</a:t>
            </a:r>
            <a:endParaRPr lang="zh-CN" altLang="en-US" dirty="0" smtClean="0"/>
          </a:p>
          <a:p>
            <a:r>
              <a:rPr lang="en-US" altLang="zh-CN" dirty="0" smtClean="0"/>
              <a:t>The page load time here is the time from the initial request sent</a:t>
            </a:r>
            <a:r>
              <a:rPr lang="en-US" altLang="zh-CN" baseline="0" dirty="0" smtClean="0"/>
              <a:t> by the client t</a:t>
            </a:r>
            <a:r>
              <a:rPr lang="en-US" altLang="zh-CN" dirty="0" smtClean="0"/>
              <a:t>o the completion of all the resources.</a:t>
            </a:r>
          </a:p>
          <a:p>
            <a:endParaRPr lang="en-US" altLang="zh-CN" dirty="0" smtClean="0"/>
          </a:p>
          <a:p>
            <a:r>
              <a:rPr lang="en-US" altLang="zh-CN" dirty="0" smtClean="0"/>
              <a:t>The</a:t>
            </a:r>
            <a:r>
              <a:rPr lang="en-US" altLang="zh-CN" baseline="0" dirty="0" smtClean="0"/>
              <a:t> left two figures are the experiments on </a:t>
            </a:r>
            <a:r>
              <a:rPr lang="en-US" altLang="zh-CN" baseline="0" dirty="0" err="1" smtClean="0"/>
              <a:t>mininet</a:t>
            </a:r>
            <a:r>
              <a:rPr lang="en-US" altLang="zh-CN" baseline="0" dirty="0" smtClean="0"/>
              <a:t> with each cluster denotes a different path heterogeneity level. The right figure is generated by our real world setup, with each cluster denoting a web site.</a:t>
            </a:r>
          </a:p>
          <a:p>
            <a:endParaRPr lang="en-US" altLang="zh-CN" baseline="0" dirty="0" smtClean="0"/>
          </a:p>
          <a:p>
            <a:r>
              <a:rPr lang="en-US" altLang="zh-CN" baseline="0" dirty="0" smtClean="0"/>
              <a:t>If we compare the uplink only scheduler with the baseline min-RTT scheduler, we can see our uplink scheduler can reduce PLT in heterogeneous scenarios, and benefits more when packet loss exists.</a:t>
            </a:r>
          </a:p>
          <a:p>
            <a:r>
              <a:rPr lang="en-US" altLang="zh-CN" baseline="0" dirty="0" smtClean="0"/>
              <a:t>Our downlink scheduler doesn’t significantly reduce PLT, because we </a:t>
            </a:r>
            <a:r>
              <a:rPr lang="en-US" altLang="zh-CN" baseline="0" dirty="0" err="1" smtClean="0"/>
              <a:t>didn</a:t>
            </a:r>
            <a:r>
              <a:rPr lang="mr-IN" altLang="zh-CN" baseline="0" dirty="0" smtClean="0"/>
              <a:t>’</a:t>
            </a:r>
            <a:r>
              <a:rPr lang="en-US" altLang="zh-CN" baseline="0" dirty="0" smtClean="0"/>
              <a:t>t consider the CPU processing here, and it focuses on stream completion time reduction. </a:t>
            </a:r>
            <a:endParaRPr lang="zh-CN" altLang="en-US" dirty="0"/>
          </a:p>
        </p:txBody>
      </p:sp>
      <p:sp>
        <p:nvSpPr>
          <p:cNvPr id="4" name="灯片编号占位符 3"/>
          <p:cNvSpPr>
            <a:spLocks noGrp="1"/>
          </p:cNvSpPr>
          <p:nvPr>
            <p:ph type="sldNum" sz="quarter" idx="10"/>
          </p:nvPr>
        </p:nvSpPr>
        <p:spPr/>
        <p:txBody>
          <a:bodyPr/>
          <a:lstStyle/>
          <a:p>
            <a:fld id="{60B12AC3-9EF0-4B96-97EE-DEDAC3ED71C3}" type="slidenum">
              <a:rPr lang="en-US" smtClean="0"/>
              <a:t>12</a:t>
            </a:fld>
            <a:endParaRPr lang="en-US"/>
          </a:p>
        </p:txBody>
      </p:sp>
    </p:spTree>
    <p:extLst>
      <p:ext uri="{BB962C8B-B14F-4D97-AF65-F5344CB8AC3E}">
        <p14:creationId xmlns:p14="http://schemas.microsoft.com/office/powerpoint/2010/main" val="327950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15:30</a:t>
            </a:r>
          </a:p>
          <a:p>
            <a:r>
              <a:rPr lang="en-US" dirty="0" smtClean="0"/>
              <a:t>For the stream completion</a:t>
            </a:r>
            <a:r>
              <a:rPr lang="en-US" baseline="0" dirty="0" smtClean="0"/>
              <a:t> Time, we put all the streams from google and amazon together in each case and draw the CDF(</a:t>
            </a:r>
            <a:r>
              <a:rPr lang="en-US" dirty="0" smtClean="0"/>
              <a:t>Cumulative distribution function) of stream completion Time.</a:t>
            </a:r>
          </a:p>
          <a:p>
            <a:endParaRPr lang="en-US" dirty="0" smtClean="0"/>
          </a:p>
          <a:p>
            <a:r>
              <a:rPr lang="en-US" dirty="0" smtClean="0"/>
              <a:t>We can see from our</a:t>
            </a:r>
            <a:r>
              <a:rPr lang="en-US" baseline="0" dirty="0" smtClean="0"/>
              <a:t> results that </a:t>
            </a:r>
            <a:r>
              <a:rPr lang="en-US" dirty="0" smtClean="0"/>
              <a:t>our</a:t>
            </a:r>
            <a:r>
              <a:rPr lang="en-US" baseline="0" dirty="0" smtClean="0"/>
              <a:t> downlink scheduler and co-designed scheduler can reduce average Stream completion time. And </a:t>
            </a:r>
            <a:r>
              <a:rPr lang="en-US" b="1" baseline="0" dirty="0" smtClean="0"/>
              <a:t>our co-designed scheduler can benefit more </a:t>
            </a:r>
            <a:r>
              <a:rPr lang="en-US" baseline="0" dirty="0" smtClean="0"/>
              <a:t>from real world setup, Because in real world, the network usually fluctuates, and our uplink scheduler can help reduce the RTT of the slower path and make downlink scheduler estimate RTT and Bandwidth more accurately.</a:t>
            </a:r>
            <a:endParaRPr lang="en-US" dirty="0" smtClean="0"/>
          </a:p>
          <a:p>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t>13</a:t>
            </a:fld>
            <a:endParaRPr lang="en-US"/>
          </a:p>
        </p:txBody>
      </p:sp>
    </p:spTree>
    <p:extLst>
      <p:ext uri="{BB962C8B-B14F-4D97-AF65-F5344CB8AC3E}">
        <p14:creationId xmlns:p14="http://schemas.microsoft.com/office/powerpoint/2010/main" val="2104304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our work, we can see MPQUIC</a:t>
            </a:r>
            <a:r>
              <a:rPr lang="en-US" baseline="0" dirty="0" smtClean="0"/>
              <a:t> provides opportunities for finer-grained </a:t>
            </a:r>
            <a:r>
              <a:rPr lang="en-US" baseline="0" dirty="0" err="1" smtClean="0"/>
              <a:t>shceduling</a:t>
            </a:r>
            <a:r>
              <a:rPr lang="en-US" baseline="0" dirty="0" smtClean="0"/>
              <a:t>.</a:t>
            </a:r>
          </a:p>
          <a:p>
            <a:r>
              <a:rPr lang="en-US" baseline="0" dirty="0" smtClean="0"/>
              <a:t>Uplink scheduler can speed up loss recovery. </a:t>
            </a:r>
          </a:p>
          <a:p>
            <a:r>
              <a:rPr lang="en-US" baseline="0" dirty="0" smtClean="0"/>
              <a:t>Downlink scheduler can benefit from stream information provided by MPQUIC</a:t>
            </a:r>
          </a:p>
          <a:p>
            <a:endParaRPr lang="en-US" baseline="0" dirty="0" smtClean="0"/>
          </a:p>
          <a:p>
            <a:r>
              <a:rPr lang="en-US" baseline="0" dirty="0" smtClean="0"/>
              <a:t>Up to now, we have only designed the scheduler </a:t>
            </a:r>
            <a:r>
              <a:rPr lang="en-US" altLang="zh-CN" baseline="0" dirty="0" smtClean="0"/>
              <a:t>prototype </a:t>
            </a:r>
            <a:r>
              <a:rPr lang="en-US" baseline="0" dirty="0" smtClean="0"/>
              <a:t>and validated it.</a:t>
            </a:r>
          </a:p>
          <a:p>
            <a:r>
              <a:rPr lang="en-US" baseline="0" dirty="0" smtClean="0"/>
              <a:t>In future, we will explore how much a real browser can benefit from the reduction of stream completion time.</a:t>
            </a:r>
          </a:p>
          <a:p>
            <a:endParaRPr lang="en-US" baseline="0" dirty="0" smtClean="0"/>
          </a:p>
          <a:p>
            <a:r>
              <a:rPr lang="en-US" baseline="0" dirty="0" smtClean="0"/>
              <a:t>We only implemented our prototype on </a:t>
            </a:r>
            <a:r>
              <a:rPr lang="en-US" baseline="0" dirty="0" err="1" smtClean="0"/>
              <a:t>mpquic</a:t>
            </a:r>
            <a:r>
              <a:rPr lang="en-US" baseline="0" dirty="0" smtClean="0"/>
              <a:t>-go, we will integrate our work into chromium.</a:t>
            </a:r>
          </a:p>
          <a:p>
            <a:r>
              <a:rPr lang="en-US" baseline="0" dirty="0" smtClean="0"/>
              <a:t>Furthermore, We see the opportunity to reduce page l</a:t>
            </a:r>
            <a:r>
              <a:rPr lang="en-US" altLang="zh-CN" baseline="0" dirty="0" smtClean="0"/>
              <a:t>oad</a:t>
            </a:r>
            <a:r>
              <a:rPr lang="en-US" baseline="0" dirty="0" smtClean="0"/>
              <a:t> time by optimizing dependency tree.</a:t>
            </a:r>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t>14</a:t>
            </a:fld>
            <a:endParaRPr lang="en-US"/>
          </a:p>
        </p:txBody>
      </p:sp>
    </p:spTree>
    <p:extLst>
      <p:ext uri="{BB962C8B-B14F-4D97-AF65-F5344CB8AC3E}">
        <p14:creationId xmlns:p14="http://schemas.microsoft.com/office/powerpoint/2010/main" val="1291555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can we do to optimize </a:t>
            </a:r>
            <a:r>
              <a:rPr lang="en-US" altLang="zh-CN" baseline="0" dirty="0" smtClean="0"/>
              <a:t>mobile</a:t>
            </a:r>
            <a:r>
              <a:rPr lang="en-US" baseline="0" dirty="0" smtClean="0"/>
              <a:t> browsing?</a:t>
            </a:r>
          </a:p>
          <a:p>
            <a:r>
              <a:rPr lang="en-US" baseline="0" dirty="0" smtClean="0"/>
              <a:t>We have several intuitions. First, we could prioritize rendering resources  by utilizing Http/2 dependency tree.</a:t>
            </a:r>
          </a:p>
          <a:p>
            <a:r>
              <a:rPr lang="en-US" baseline="0" dirty="0" smtClean="0"/>
              <a:t>Next, usually mobile devices have multiple interfaces, we can aggregate their bandwidth by applying multipath transport protocol.</a:t>
            </a:r>
          </a:p>
          <a:p>
            <a:r>
              <a:rPr lang="en-US" dirty="0" smtClean="0"/>
              <a:t>At last but not least, we could improve the CPU and network utilization by reducing object completion time, we can achieve</a:t>
            </a:r>
            <a:r>
              <a:rPr lang="en-US" baseline="0" dirty="0" smtClean="0"/>
              <a:t> this by applying exclusive delivery. Here’s an example illustrating the potential of exclusive delivery. Here’s an animation, if two people want to browse the homepage of our group, they click the </a:t>
            </a:r>
            <a:r>
              <a:rPr lang="en-US" baseline="0" dirty="0" err="1" smtClean="0"/>
              <a:t>url</a:t>
            </a:r>
            <a:r>
              <a:rPr lang="en-US" baseline="0" dirty="0" smtClean="0"/>
              <a:t> at the same time, the person using the phone on the right side will see the icon of our group first, then the news about I published a paper on </a:t>
            </a:r>
            <a:r>
              <a:rPr lang="en-US" baseline="0" dirty="0" err="1" smtClean="0"/>
              <a:t>mobicom</a:t>
            </a:r>
            <a:r>
              <a:rPr lang="en-US" baseline="0" dirty="0" smtClean="0"/>
              <a:t> then the news the my advisor was invited to be a TPC while loading the page,. So although the PLD on the two smartphones are the same, but the person using the phone on the right side has better user experience.</a:t>
            </a:r>
          </a:p>
          <a:p>
            <a:endParaRPr lang="en-US" baseline="0" dirty="0" smtClean="0"/>
          </a:p>
          <a:p>
            <a:r>
              <a:rPr lang="en-US" baseline="0" dirty="0" smtClean="0"/>
              <a:t>But it’s not easy to achieve those goals, there are challenges here.</a:t>
            </a:r>
          </a:p>
          <a:p>
            <a:r>
              <a:rPr lang="en-US" baseline="0" dirty="0" smtClean="0"/>
              <a:t>First of all, speaking of scheduling, there is always a tradeoff between fairness and efficiency .</a:t>
            </a:r>
          </a:p>
          <a:p>
            <a:r>
              <a:rPr lang="en-US" baseline="0" dirty="0" smtClean="0"/>
              <a:t>And Path heterogeneity often cause performance degradation for multipath protocols on mobile devices.</a:t>
            </a:r>
          </a:p>
          <a:p>
            <a:r>
              <a:rPr lang="en-US" baseline="0" dirty="0" smtClean="0"/>
              <a:t>Path loss is also a challenge for MP protocol, since it can cause head-of-line blocking problem</a:t>
            </a:r>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t>16</a:t>
            </a:fld>
            <a:endParaRPr lang="en-US"/>
          </a:p>
        </p:txBody>
      </p:sp>
    </p:spTree>
    <p:extLst>
      <p:ext uri="{BB962C8B-B14F-4D97-AF65-F5344CB8AC3E}">
        <p14:creationId xmlns:p14="http://schemas.microsoft.com/office/powerpoint/2010/main" val="2745774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i="1" dirty="0" smtClean="0">
                <a:solidFill>
                  <a:schemeClr val="accent2"/>
                </a:solidFill>
              </a:rPr>
              <a:t>The purpose of prioritization is to allow an endpoint to express how it would prefer its peer to allocate resources when managing concurrent streams. </a:t>
            </a:r>
          </a:p>
          <a:p>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t>19</a:t>
            </a:fld>
            <a:endParaRPr lang="en-US"/>
          </a:p>
        </p:txBody>
      </p:sp>
    </p:spTree>
    <p:extLst>
      <p:ext uri="{BB962C8B-B14F-4D97-AF65-F5344CB8AC3E}">
        <p14:creationId xmlns:p14="http://schemas.microsoft.com/office/powerpoint/2010/main" val="1449652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we need</a:t>
            </a:r>
            <a:r>
              <a:rPr lang="en-US" baseline="0" dirty="0" smtClean="0"/>
              <a:t> to do is to choose a multipath protocol. We chose the MPQUIC.</a:t>
            </a:r>
          </a:p>
          <a:p>
            <a:r>
              <a:rPr lang="en-US" baseline="0" dirty="0" smtClean="0"/>
              <a:t>QUIC is a reliable transport protocol designed by google.</a:t>
            </a:r>
          </a:p>
          <a:p>
            <a:r>
              <a:rPr lang="en-US" baseline="0" dirty="0" smtClean="0"/>
              <a:t>It’s more flexible and efficient in loss detection and recovery and can partially eliminate head-of-line blocking by </a:t>
            </a:r>
            <a:r>
              <a:rPr lang="en-US" baseline="0" dirty="0" err="1" smtClean="0"/>
              <a:t>mutiplexing</a:t>
            </a:r>
            <a:r>
              <a:rPr lang="en-US" baseline="0" dirty="0" smtClean="0"/>
              <a:t> streams.</a:t>
            </a:r>
          </a:p>
          <a:p>
            <a:r>
              <a:rPr lang="en-US" baseline="0" dirty="0" smtClean="0"/>
              <a:t>MPQUIC is a multipath extension of </a:t>
            </a:r>
            <a:r>
              <a:rPr lang="en-US" altLang="zh-CN" baseline="0" dirty="0" smtClean="0"/>
              <a:t>QUIC, and outperforms MPTCP especially when the paths are heterogeneous.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performance of single-path TCP and single-path QUIC are similar, MPQUIC can outperform MPTCP. In </a:t>
            </a:r>
            <a:r>
              <a:rPr lang="en-US" sz="1200" kern="1200" dirty="0" err="1" smtClean="0">
                <a:solidFill>
                  <a:schemeClr val="tx1"/>
                </a:solidFill>
                <a:effectLst/>
                <a:latin typeface="+mn-lt"/>
                <a:ea typeface="+mn-ea"/>
                <a:cs typeface="+mn-cs"/>
              </a:rPr>
              <a:t>lossy</a:t>
            </a:r>
            <a:r>
              <a:rPr lang="en-US" sz="1200" kern="1200" dirty="0" smtClean="0">
                <a:solidFill>
                  <a:schemeClr val="tx1"/>
                </a:solidFill>
                <a:effectLst/>
                <a:latin typeface="+mn-lt"/>
                <a:ea typeface="+mn-ea"/>
                <a:cs typeface="+mn-cs"/>
              </a:rPr>
              <a:t> scenarios, (MP)QUIC is more suited than (MP)TCP. </a:t>
            </a:r>
            <a:endParaRPr lang="en-US" altLang="zh-CN" baseline="0" dirty="0" smtClean="0"/>
          </a:p>
        </p:txBody>
      </p:sp>
      <p:sp>
        <p:nvSpPr>
          <p:cNvPr id="4" name="Slide Number Placeholder 3"/>
          <p:cNvSpPr>
            <a:spLocks noGrp="1"/>
          </p:cNvSpPr>
          <p:nvPr>
            <p:ph type="sldNum" sz="quarter" idx="10"/>
          </p:nvPr>
        </p:nvSpPr>
        <p:spPr/>
        <p:txBody>
          <a:bodyPr/>
          <a:lstStyle/>
          <a:p>
            <a:fld id="{60B12AC3-9EF0-4B96-97EE-DEDAC3ED71C3}" type="slidenum">
              <a:rPr lang="en-US" smtClean="0"/>
              <a:t>21</a:t>
            </a:fld>
            <a:endParaRPr lang="en-US"/>
          </a:p>
        </p:txBody>
      </p:sp>
    </p:spTree>
    <p:extLst>
      <p:ext uri="{BB962C8B-B14F-4D97-AF65-F5344CB8AC3E}">
        <p14:creationId xmlns:p14="http://schemas.microsoft.com/office/powerpoint/2010/main" val="903008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Why did we focus on mobile browsing? </a:t>
            </a:r>
          </a:p>
          <a:p>
            <a:r>
              <a:rPr lang="en-US" altLang="zh-CN" baseline="0" dirty="0" smtClean="0"/>
              <a:t>According to recent statistics, Mobile browsing has been generating even more HTTP traffic than desktop browsing </a:t>
            </a:r>
          </a:p>
          <a:p>
            <a:r>
              <a:rPr lang="en-US" altLang="zh-CN" baseline="0" dirty="0" smtClean="0"/>
              <a:t>During the last year, </a:t>
            </a:r>
            <a:r>
              <a:rPr lang="en-US" altLang="zh-CN" dirty="0" smtClean="0"/>
              <a:t>Up to 70% of web traffic happens on a mobile device,</a:t>
            </a:r>
            <a:r>
              <a:rPr lang="en-US" altLang="zh-CN" baseline="0" dirty="0" smtClean="0"/>
              <a:t> and </a:t>
            </a:r>
            <a:r>
              <a:rPr lang="en-US" altLang="zh-CN" dirty="0" smtClean="0"/>
              <a:t>40% of people search only on a smartphone</a:t>
            </a:r>
          </a:p>
          <a:p>
            <a:endParaRPr lang="en-US" altLang="zh-CN" baseline="0" dirty="0" smtClean="0"/>
          </a:p>
          <a:p>
            <a:r>
              <a:rPr lang="en-US" altLang="zh-CN" baseline="0" dirty="0" smtClean="0"/>
              <a:t>Page Load Time is a very important metric for web browsing.</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Google reported</a:t>
            </a:r>
            <a:r>
              <a:rPr lang="en-US" altLang="zh-CN" baseline="0" dirty="0" smtClean="0"/>
              <a:t> that </a:t>
            </a:r>
            <a:r>
              <a:rPr lang="en-US" altLang="zh-CN" dirty="0" smtClean="0"/>
              <a:t>delay significantly reduced the number of searches, an extra delay of 500 milliseconds can decrease up to 20% traffic for some popular content provider.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smtClean="0"/>
              <a:t>Slow pages will</a:t>
            </a:r>
            <a:r>
              <a:rPr lang="en-US" altLang="zh-CN" baseline="0" dirty="0" smtClean="0"/>
              <a:t> also get lower search rankings and generate less revenue.</a:t>
            </a:r>
          </a:p>
        </p:txBody>
      </p:sp>
      <p:sp>
        <p:nvSpPr>
          <p:cNvPr id="4" name="灯片编号占位符 3"/>
          <p:cNvSpPr>
            <a:spLocks noGrp="1"/>
          </p:cNvSpPr>
          <p:nvPr>
            <p:ph type="sldNum" sz="quarter" idx="10"/>
          </p:nvPr>
        </p:nvSpPr>
        <p:spPr/>
        <p:txBody>
          <a:bodyPr/>
          <a:lstStyle/>
          <a:p>
            <a:fld id="{60B12AC3-9EF0-4B96-97EE-DEDAC3ED71C3}" type="slidenum">
              <a:rPr lang="en-US" smtClean="0"/>
              <a:t>2</a:t>
            </a:fld>
            <a:endParaRPr lang="en-US"/>
          </a:p>
        </p:txBody>
      </p:sp>
    </p:spTree>
    <p:extLst>
      <p:ext uri="{BB962C8B-B14F-4D97-AF65-F5344CB8AC3E}">
        <p14:creationId xmlns:p14="http://schemas.microsoft.com/office/powerpoint/2010/main" val="304125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Let’s start with a toy example illustrating web browsing pattern.</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We</a:t>
            </a:r>
            <a:r>
              <a:rPr lang="en-US" altLang="zh-CN" baseline="0" dirty="0" smtClean="0"/>
              <a:t> want to browse a page, its html contains 2 </a:t>
            </a:r>
            <a:r>
              <a:rPr lang="en-US" altLang="zh-CN" baseline="0" dirty="0" err="1" smtClean="0"/>
              <a:t>javascrips</a:t>
            </a:r>
            <a:r>
              <a:rPr lang="en-US" altLang="zh-CN" baseline="0" dirty="0" smtClean="0"/>
              <a:t>, in each of the </a:t>
            </a:r>
            <a:r>
              <a:rPr lang="en-US" altLang="zh-CN" baseline="0" dirty="0" err="1" smtClean="0"/>
              <a:t>javascrips</a:t>
            </a:r>
            <a:r>
              <a:rPr lang="en-US" altLang="zh-CN" baseline="0" dirty="0" smtClean="0"/>
              <a:t>, a </a:t>
            </a:r>
            <a:r>
              <a:rPr lang="en-US" altLang="zh-CN" baseline="0" dirty="0" err="1" smtClean="0"/>
              <a:t>corresbonding</a:t>
            </a:r>
            <a:r>
              <a:rPr lang="en-US" altLang="zh-CN" baseline="0" dirty="0" smtClean="0"/>
              <a:t> image should be downloaded.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How does</a:t>
            </a:r>
            <a:r>
              <a:rPr lang="en-US" altLang="zh-CN" baseline="0" dirty="0" smtClean="0"/>
              <a:t> a browser load this page?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First, it sends a request to server to get the html, after getting the html, it will parse the html and know there are 2 </a:t>
            </a:r>
            <a:r>
              <a:rPr lang="en-US" altLang="zh-CN" baseline="0" dirty="0" err="1" smtClean="0"/>
              <a:t>js</a:t>
            </a:r>
            <a:r>
              <a:rPr lang="en-US" altLang="zh-CN" baseline="0" dirty="0" smtClean="0"/>
              <a:t> needed. So it sends another request. When the first </a:t>
            </a:r>
            <a:r>
              <a:rPr lang="en-US" altLang="zh-CN" baseline="0" dirty="0" err="1" smtClean="0"/>
              <a:t>js</a:t>
            </a:r>
            <a:r>
              <a:rPr lang="en-US" altLang="zh-CN" baseline="0" dirty="0" smtClean="0"/>
              <a:t> comes, the browser will execute the </a:t>
            </a:r>
            <a:r>
              <a:rPr lang="en-US" altLang="zh-CN" baseline="0" dirty="0" err="1" smtClean="0"/>
              <a:t>js</a:t>
            </a:r>
            <a:r>
              <a:rPr lang="en-US" altLang="zh-CN" baseline="0" dirty="0" smtClean="0"/>
              <a:t> and get to know it should download an </a:t>
            </a:r>
            <a:r>
              <a:rPr lang="en-US" altLang="zh-CN" baseline="0" dirty="0" err="1" smtClean="0"/>
              <a:t>img</a:t>
            </a:r>
            <a:r>
              <a:rPr lang="en-US" altLang="zh-CN" baseline="0" dirty="0" smtClean="0"/>
              <a:t>. During the execution time, the second </a:t>
            </a:r>
            <a:r>
              <a:rPr lang="en-US" altLang="zh-CN" baseline="0" dirty="0" err="1" smtClean="0"/>
              <a:t>js</a:t>
            </a:r>
            <a:r>
              <a:rPr lang="en-US" altLang="zh-CN" baseline="0" dirty="0" smtClean="0"/>
              <a:t> arrives, but it should wait for the execution of the first </a:t>
            </a:r>
            <a:r>
              <a:rPr lang="en-US" altLang="zh-CN" baseline="0" dirty="0" err="1" smtClean="0"/>
              <a:t>js</a:t>
            </a:r>
            <a:r>
              <a:rPr lang="en-US" altLang="zh-CN" baseline="0" dirty="0" smtClean="0"/>
              <a:t>. Only after the first </a:t>
            </a:r>
            <a:r>
              <a:rPr lang="en-US" altLang="zh-CN" baseline="0" dirty="0" err="1" smtClean="0"/>
              <a:t>js</a:t>
            </a:r>
            <a:r>
              <a:rPr lang="en-US" altLang="zh-CN" baseline="0" dirty="0" smtClean="0"/>
              <a:t> finishes transfer will the browser be able to execute the second </a:t>
            </a:r>
            <a:r>
              <a:rPr lang="en-US" altLang="zh-CN" baseline="0" dirty="0" err="1" smtClean="0"/>
              <a:t>js</a:t>
            </a:r>
            <a:r>
              <a:rPr lang="en-US" altLang="zh-CN" baseline="0" dirty="0" smtClean="0"/>
              <a:t> and request the </a:t>
            </a:r>
            <a:r>
              <a:rPr lang="en-US" altLang="zh-CN" baseline="0" dirty="0" err="1" smtClean="0"/>
              <a:t>img</a:t>
            </a:r>
            <a:r>
              <a:rPr lang="en-US" altLang="zh-CN" baseline="0" dirty="0" smtClean="0"/>
              <a:t>. After the execution of the second </a:t>
            </a:r>
            <a:r>
              <a:rPr lang="en-US" altLang="zh-CN" baseline="0" dirty="0" err="1" smtClean="0"/>
              <a:t>js</a:t>
            </a:r>
            <a:r>
              <a:rPr lang="en-US" altLang="zh-CN" baseline="0" dirty="0" smtClean="0"/>
              <a:t>, it will request the second </a:t>
            </a:r>
            <a:r>
              <a:rPr lang="en-US" altLang="zh-CN" baseline="0" dirty="0" err="1" smtClean="0"/>
              <a:t>img</a:t>
            </a:r>
            <a:r>
              <a:rPr lang="en-US" altLang="zh-CN" baseline="0" dirty="0" smtClean="0"/>
              <a:t>. After a while, the two </a:t>
            </a:r>
            <a:r>
              <a:rPr lang="en-US" altLang="zh-CN" baseline="0" dirty="0" err="1" smtClean="0"/>
              <a:t>imgs</a:t>
            </a:r>
            <a:r>
              <a:rPr lang="en-US" altLang="zh-CN" baseline="0" dirty="0" smtClean="0"/>
              <a:t> arrive, and the client finishes downloading resources.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As we all know, mobile devices have limited CPU power comparing to desktop devices, and cellular network may have low bandwidth. During the whole approach, CPU and network only work in parallel in a very short time. it leads to poor CPU and network utilization.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i="1" dirty="0" smtClean="0"/>
              <a:t>the client CPU is the primary bottleneck when loading web pages</a:t>
            </a:r>
            <a:endParaRPr lang="zh-CN" altLang="en-US" i="1" dirty="0" smtClean="0"/>
          </a:p>
          <a:p>
            <a:endParaRPr lang="en-US" altLang="zh-CN" i="1" dirty="0" smtClean="0"/>
          </a:p>
          <a:p>
            <a:r>
              <a:rPr lang="en-US" altLang="zh-CN" i="1" dirty="0" smtClean="0"/>
              <a:t>Recent studies have found that dependencies between the resources on any web page are a key reason for</a:t>
            </a:r>
          </a:p>
          <a:p>
            <a:r>
              <a:rPr lang="en-US" altLang="zh-CN" i="1" dirty="0" smtClean="0"/>
              <a:t>slow page loads. Today, even mobile-optimized web pages include</a:t>
            </a:r>
          </a:p>
          <a:p>
            <a:r>
              <a:rPr lang="en-US" altLang="zh-CN" i="1" dirty="0" smtClean="0"/>
              <a:t>roughly one hundred resources [ 7 ] on average, and client browsers</a:t>
            </a:r>
          </a:p>
          <a:p>
            <a:r>
              <a:rPr lang="en-US" altLang="zh-CN" i="1" dirty="0" smtClean="0"/>
              <a:t>can discover each of these resources only after they have fetched,</a:t>
            </a:r>
          </a:p>
          <a:p>
            <a:r>
              <a:rPr lang="en-US" altLang="zh-CN" i="1" dirty="0" smtClean="0"/>
              <a:t>parsed, and executed other resources that appear earlier in the page.</a:t>
            </a:r>
          </a:p>
          <a:p>
            <a:r>
              <a:rPr lang="en-US" altLang="zh-CN" i="1" dirty="0" smtClean="0"/>
              <a:t>For instance, a browser may learn that it needs to fetch an image</a:t>
            </a:r>
          </a:p>
          <a:p>
            <a:r>
              <a:rPr lang="en-US" altLang="zh-CN" i="1" dirty="0" smtClean="0"/>
              <a:t>after executing a script which it discovers after downloading and</a:t>
            </a:r>
          </a:p>
          <a:p>
            <a:r>
              <a:rPr lang="en-US" altLang="zh-CN" i="1" dirty="0" smtClean="0"/>
              <a:t>parsing the page’s HTML. </a:t>
            </a:r>
          </a:p>
        </p:txBody>
      </p:sp>
      <p:sp>
        <p:nvSpPr>
          <p:cNvPr id="4" name="灯片编号占位符 3"/>
          <p:cNvSpPr>
            <a:spLocks noGrp="1"/>
          </p:cNvSpPr>
          <p:nvPr>
            <p:ph type="sldNum" sz="quarter" idx="10"/>
          </p:nvPr>
        </p:nvSpPr>
        <p:spPr/>
        <p:txBody>
          <a:bodyPr/>
          <a:lstStyle/>
          <a:p>
            <a:fld id="{60B12AC3-9EF0-4B96-97EE-DEDAC3ED71C3}" type="slidenum">
              <a:rPr lang="en-US" smtClean="0"/>
              <a:t>3</a:t>
            </a:fld>
            <a:endParaRPr lang="en-US"/>
          </a:p>
        </p:txBody>
      </p:sp>
    </p:spTree>
    <p:extLst>
      <p:ext uri="{BB962C8B-B14F-4D97-AF65-F5344CB8AC3E}">
        <p14:creationId xmlns:p14="http://schemas.microsoft.com/office/powerpoint/2010/main" val="369686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a:t>
            </a:r>
            <a:r>
              <a:rPr lang="en-US" altLang="zh-CN" baseline="0" dirty="0" smtClean="0"/>
              <a:t> only a toy example, nowadays, a real page needs hundreds of </a:t>
            </a:r>
            <a:r>
              <a:rPr lang="en-US" altLang="zh-CN" baseline="0" dirty="0" err="1" smtClean="0"/>
              <a:t>rescoures</a:t>
            </a:r>
            <a:r>
              <a:rPr lang="en-US" altLang="zh-CN" baseline="0" dirty="0" smtClean="0"/>
              <a:t> to be downloaded.</a:t>
            </a:r>
          </a:p>
          <a:p>
            <a:r>
              <a:rPr lang="en-US" altLang="zh-CN" baseline="0" dirty="0" smtClean="0"/>
              <a:t>Obviously, not all those messages are of equal importance. HTTP/2 defines a priority mechanism called </a:t>
            </a:r>
            <a:r>
              <a:rPr lang="en-US" altLang="zh-CN" baseline="0" dirty="0" err="1" smtClean="0"/>
              <a:t>dependecy</a:t>
            </a:r>
            <a:r>
              <a:rPr lang="en-US" altLang="zh-CN" baseline="0" dirty="0" smtClean="0"/>
              <a:t> tree. Here’s an example. There are four nodes </a:t>
            </a:r>
            <a:r>
              <a:rPr lang="en-US" altLang="zh-CN" baseline="0" dirty="0" err="1" smtClean="0"/>
              <a:t>here.node</a:t>
            </a:r>
            <a:r>
              <a:rPr lang="en-US" altLang="zh-CN" baseline="0" dirty="0" smtClean="0"/>
              <a:t> 0 is the root node and has no data to transfer, and it has three children nodes which are a </a:t>
            </a:r>
            <a:r>
              <a:rPr lang="en-US" altLang="zh-CN" baseline="0" dirty="0" err="1" smtClean="0"/>
              <a:t>js</a:t>
            </a:r>
            <a:r>
              <a:rPr lang="en-US" altLang="zh-CN" baseline="0" dirty="0" smtClean="0"/>
              <a:t>, a font file and an </a:t>
            </a:r>
            <a:r>
              <a:rPr lang="en-US" altLang="zh-CN" baseline="0" dirty="0" err="1" smtClean="0"/>
              <a:t>img</a:t>
            </a:r>
            <a:r>
              <a:rPr lang="en-US" altLang="zh-CN" baseline="0" dirty="0" smtClean="0"/>
              <a:t>.</a:t>
            </a:r>
          </a:p>
          <a:p>
            <a:endParaRPr lang="en-US" altLang="zh-CN" b="1" baseline="0" dirty="0" smtClean="0"/>
          </a:p>
          <a:p>
            <a:r>
              <a:rPr lang="en-US" altLang="zh-CN" b="1" baseline="0" dirty="0" smtClean="0"/>
              <a:t>Stream dependencies are described as links, the children nodes can only transfer their data after their parent node completes data transfer. </a:t>
            </a:r>
          </a:p>
          <a:p>
            <a:endParaRPr lang="en-US" altLang="zh-CN" baseline="0" dirty="0" smtClean="0"/>
          </a:p>
          <a:p>
            <a:r>
              <a:rPr lang="en-US" altLang="zh-CN" b="1" dirty="0" smtClean="0"/>
              <a:t>Each dependency is assigned a relative weight, a number that is used to determine the relative proportion of available resources that are assigned to streams dependent on the same stream. </a:t>
            </a:r>
            <a:r>
              <a:rPr lang="en-US" altLang="zh-CN" baseline="0" dirty="0" smtClean="0"/>
              <a:t>Suppose we allocate 1 Mbps to node 0, how much bandwidth should we allocate to S1?</a:t>
            </a:r>
          </a:p>
          <a:p>
            <a:r>
              <a:rPr lang="en-US" altLang="zh-CN" baseline="0" dirty="0" smtClean="0"/>
              <a:t>The bandwidth allocated to S1 should be the bandwidth allocated to its parent times by its weight proportion, which is its own weight divided by the sum weight of its sibling nodes. </a:t>
            </a:r>
          </a:p>
          <a:p>
            <a:endParaRPr lang="en-US" altLang="zh-CN" baseline="0" dirty="0" smtClean="0"/>
          </a:p>
          <a:p>
            <a:r>
              <a:rPr lang="en-US" altLang="zh-CN" baseline="0" dirty="0" smtClean="0"/>
              <a:t>At the beginning, it gets one third of its parent’s bandwidth, after S2 completes, S1 will share the bandwidth with S3. when S1 completes, S3 can use all the bandwidth.</a:t>
            </a:r>
            <a:endParaRPr lang="en-US" altLang="zh-CN" dirty="0" smtClean="0"/>
          </a:p>
          <a:p>
            <a:endParaRPr lang="en-US" altLang="zh-CN" dirty="0" smtClean="0"/>
          </a:p>
          <a:p>
            <a:endParaRPr lang="en-US" altLang="zh-CN" dirty="0" smtClean="0"/>
          </a:p>
          <a:p>
            <a:r>
              <a:rPr lang="en-US" altLang="zh-CN" i="1" baseline="0" dirty="0" smtClean="0">
                <a:solidFill>
                  <a:schemeClr val="accent2"/>
                </a:solidFill>
              </a:rPr>
              <a:t>Weights here describe the relative proportion of available resources. </a:t>
            </a:r>
            <a:endParaRPr lang="en-US" altLang="zh-CN" i="1" dirty="0" smtClean="0">
              <a:solidFill>
                <a:schemeClr val="accent2"/>
              </a:solidFill>
            </a:endParaRPr>
          </a:p>
          <a:p>
            <a:r>
              <a:rPr lang="en-US" altLang="zh-CN" i="1" dirty="0" smtClean="0">
                <a:solidFill>
                  <a:schemeClr val="accent2"/>
                </a:solidFill>
              </a:rPr>
              <a:t>The purpose of prioritization is to allow an endpoint to express how it would prefer its peer to allocate resources when managing concurrent streams. </a:t>
            </a:r>
          </a:p>
          <a:p>
            <a:r>
              <a:rPr lang="en-US" altLang="zh-CN" i="1" dirty="0" smtClean="0">
                <a:solidFill>
                  <a:schemeClr val="accent2"/>
                </a:solidFill>
              </a:rPr>
              <a:t>Streams can be prioritized by marking them as dependent on the completion of other streams. Each dependency is assigned a relative weight, a number that is used to determine the relative proportion of available resources that are assigned to streams dependent on the same stream.</a:t>
            </a:r>
            <a:endParaRPr lang="zh-CN" altLang="en-US" i="1" dirty="0">
              <a:solidFill>
                <a:schemeClr val="accent2"/>
              </a:solidFill>
            </a:endParaRPr>
          </a:p>
        </p:txBody>
      </p:sp>
      <p:sp>
        <p:nvSpPr>
          <p:cNvPr id="4" name="灯片编号占位符 3"/>
          <p:cNvSpPr>
            <a:spLocks noGrp="1"/>
          </p:cNvSpPr>
          <p:nvPr>
            <p:ph type="sldNum" sz="quarter" idx="10"/>
          </p:nvPr>
        </p:nvSpPr>
        <p:spPr/>
        <p:txBody>
          <a:bodyPr/>
          <a:lstStyle/>
          <a:p>
            <a:fld id="{60B12AC3-9EF0-4B96-97EE-DEDAC3ED71C3}" type="slidenum">
              <a:rPr lang="en-US" smtClean="0"/>
              <a:t>4</a:t>
            </a:fld>
            <a:endParaRPr lang="en-US"/>
          </a:p>
        </p:txBody>
      </p:sp>
    </p:spTree>
    <p:extLst>
      <p:ext uri="{BB962C8B-B14F-4D97-AF65-F5344CB8AC3E}">
        <p14:creationId xmlns:p14="http://schemas.microsoft.com/office/powerpoint/2010/main" val="1541883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if we can apply exclusive delivery?</a:t>
            </a:r>
          </a:p>
          <a:p>
            <a:r>
              <a:rPr lang="en-US" baseline="0" dirty="0" smtClean="0"/>
              <a:t>Although it wont reduce the total download time, the previous streams can complete transfer earlier, thus the browser can execute or display them to users earlier. In this way, it shows the potential of improving user experience.</a:t>
            </a:r>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t>5</a:t>
            </a:fld>
            <a:endParaRPr lang="en-US"/>
          </a:p>
        </p:txBody>
      </p:sp>
    </p:spTree>
    <p:extLst>
      <p:ext uri="{BB962C8B-B14F-4D97-AF65-F5344CB8AC3E}">
        <p14:creationId xmlns:p14="http://schemas.microsoft.com/office/powerpoint/2010/main" val="1829472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can we do to optimize </a:t>
            </a:r>
            <a:r>
              <a:rPr lang="en-US" altLang="zh-CN" baseline="0" dirty="0" smtClean="0"/>
              <a:t>mobile</a:t>
            </a:r>
            <a:r>
              <a:rPr lang="en-US" baseline="0" dirty="0" smtClean="0"/>
              <a:t> browsing? We have several intuitions. </a:t>
            </a:r>
          </a:p>
          <a:p>
            <a:r>
              <a:rPr lang="en-US" baseline="0" dirty="0" smtClean="0"/>
              <a:t>First, we could prioritize rendering resources by utilizing Http/2 dependency tree.</a:t>
            </a:r>
          </a:p>
          <a:p>
            <a:endParaRPr lang="en-US" baseline="0" dirty="0" smtClean="0"/>
          </a:p>
          <a:p>
            <a:r>
              <a:rPr lang="en-US" baseline="0" dirty="0" smtClean="0"/>
              <a:t>Next, usually mobile devices have multiple interfaces, we can aggregate their bandwidth by applying multipath transport protocol.</a:t>
            </a:r>
          </a:p>
          <a:p>
            <a:endParaRPr lang="en-US" baseline="0" dirty="0" smtClean="0"/>
          </a:p>
          <a:p>
            <a:r>
              <a:rPr lang="en-US" dirty="0" smtClean="0"/>
              <a:t>At last but not least, we could improve the CPU and network utilization by reducing object completion time, we can achieve</a:t>
            </a:r>
            <a:r>
              <a:rPr lang="en-US" baseline="0" dirty="0" smtClean="0"/>
              <a:t> this by applying exclusive delivery. Here’s an example illustrating the potential of exclusive delivery. </a:t>
            </a:r>
          </a:p>
          <a:p>
            <a:endParaRPr lang="en-US" baseline="0" dirty="0" smtClean="0"/>
          </a:p>
          <a:p>
            <a:r>
              <a:rPr lang="en-US" baseline="0" dirty="0" smtClean="0"/>
              <a:t>Here’s an animation, if two people want to browse our homepage , they click the </a:t>
            </a:r>
            <a:r>
              <a:rPr lang="en-US" baseline="0" dirty="0" err="1" smtClean="0"/>
              <a:t>url</a:t>
            </a:r>
            <a:r>
              <a:rPr lang="en-US" baseline="0" dirty="0" smtClean="0"/>
              <a:t> at the same time, the person using the phone on the right side will see the icon of our group first, then the news about I published a paper on </a:t>
            </a:r>
            <a:r>
              <a:rPr lang="en-US" baseline="0" dirty="0" err="1" smtClean="0"/>
              <a:t>mobicom</a:t>
            </a:r>
            <a:r>
              <a:rPr lang="en-US" baseline="0" dirty="0" smtClean="0"/>
              <a:t> then the news that my advisor was invited to organize rising stars forum of </a:t>
            </a:r>
            <a:r>
              <a:rPr lang="en-US" baseline="0" dirty="0" err="1" smtClean="0"/>
              <a:t>mobisys</a:t>
            </a:r>
            <a:r>
              <a:rPr lang="en-US" baseline="0" dirty="0" smtClean="0"/>
              <a:t> this </a:t>
            </a:r>
            <a:r>
              <a:rPr lang="en-US" baseline="0" dirty="0" smtClean="0"/>
              <a:t>year. </a:t>
            </a:r>
            <a:r>
              <a:rPr lang="en-US" baseline="0" dirty="0" smtClean="0"/>
              <a:t>So although the PLD on the two smartphones are the same, but the person using the phone on the right side would definitely have better user experience.</a:t>
            </a:r>
          </a:p>
          <a:p>
            <a:endParaRPr lang="en-US" baseline="0" dirty="0" smtClean="0"/>
          </a:p>
          <a:p>
            <a:r>
              <a:rPr lang="en-US" baseline="0" dirty="0" smtClean="0"/>
              <a:t>But it’s not easy to achieve those goals, there are several challenges here.</a:t>
            </a:r>
          </a:p>
          <a:p>
            <a:r>
              <a:rPr lang="en-US" baseline="0" dirty="0" smtClean="0"/>
              <a:t>First of all, speaking of scheduling, there is always a tradeoff between fairness and efficiency .</a:t>
            </a:r>
          </a:p>
          <a:p>
            <a:r>
              <a:rPr lang="en-US" baseline="0" dirty="0" smtClean="0"/>
              <a:t>And Path heterogeneity often causes performance degradation for multipath protocols on mobile devices.</a:t>
            </a:r>
          </a:p>
          <a:p>
            <a:r>
              <a:rPr lang="en-US" baseline="0" dirty="0" smtClean="0"/>
              <a:t>Path loss is also a challenge for MP protocol, since it can cause head-of-line blocking problem</a:t>
            </a:r>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t>6</a:t>
            </a:fld>
            <a:endParaRPr lang="en-US"/>
          </a:p>
        </p:txBody>
      </p:sp>
    </p:spTree>
    <p:extLst>
      <p:ext uri="{BB962C8B-B14F-4D97-AF65-F5344CB8AC3E}">
        <p14:creationId xmlns:p14="http://schemas.microsoft.com/office/powerpoint/2010/main" val="157725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smtClean="0"/>
              <a:t>first thing we need</a:t>
            </a:r>
            <a:r>
              <a:rPr lang="en-US" baseline="0" dirty="0" smtClean="0"/>
              <a:t> to do is to choose a multipath protocol. We chose the MPQUIC.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start with</a:t>
            </a:r>
            <a:r>
              <a:rPr lang="en-US" sz="1200" kern="1200" baseline="0" dirty="0" smtClean="0">
                <a:solidFill>
                  <a:schemeClr val="tx1"/>
                </a:solidFill>
                <a:effectLst/>
                <a:latin typeface="+mn-lt"/>
                <a:ea typeface="+mn-ea"/>
                <a:cs typeface="+mn-cs"/>
              </a:rPr>
              <a:t> a brief introduction of QUIC.</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QUIC is a transport layer network protocol initially developed by Google.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It collapses the functions of the classical </a:t>
            </a:r>
            <a:r>
              <a:rPr lang="en-US" sz="1200" kern="1200" dirty="0" smtClean="0">
                <a:solidFill>
                  <a:schemeClr val="tx1"/>
                </a:solidFill>
                <a:effectLst/>
                <a:latin typeface="+mn-lt"/>
                <a:ea typeface="+mn-ea"/>
                <a:cs typeface="+mn-cs"/>
              </a:rPr>
              <a:t>HTTP/2, TLS and TCP protocols into a single application layer protocol </a:t>
            </a:r>
            <a:r>
              <a:rPr lang="en-US" sz="1200" b="1" kern="1200" dirty="0" smtClean="0">
                <a:solidFill>
                  <a:schemeClr val="tx1"/>
                </a:solidFill>
                <a:effectLst/>
                <a:latin typeface="+mn-lt"/>
                <a:ea typeface="+mn-ea"/>
                <a:cs typeface="+mn-cs"/>
              </a:rPr>
              <a:t>that runs over UDP</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Since</a:t>
            </a:r>
            <a:r>
              <a:rPr lang="en-US" sz="1200" kern="1200" baseline="0" dirty="0" smtClean="0">
                <a:solidFill>
                  <a:schemeClr val="tx1"/>
                </a:solidFill>
                <a:effectLst/>
                <a:latin typeface="+mn-lt"/>
                <a:ea typeface="+mn-ea"/>
                <a:cs typeface="+mn-cs"/>
              </a:rPr>
              <a:t> it's an application layer protocol, it can facilitate rapid deployment.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The payload of a QUIC packet contains one or more frames. Frames carry stream data and control information while QUIC packets act as their "containers”.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November 2018, fellow IETF members gave their official approval that HTTP-over-QUIC became HTTP/3</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t>7</a:t>
            </a:fld>
            <a:endParaRPr lang="en-US"/>
          </a:p>
        </p:txBody>
      </p:sp>
    </p:spTree>
    <p:extLst>
      <p:ext uri="{BB962C8B-B14F-4D97-AF65-F5344CB8AC3E}">
        <p14:creationId xmlns:p14="http://schemas.microsoft.com/office/powerpoint/2010/main" val="1968451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MPQUIC is a multipath extension of </a:t>
            </a:r>
            <a:r>
              <a:rPr lang="en-US" altLang="zh-CN" baseline="0" dirty="0" smtClean="0"/>
              <a:t>QUIC.</a:t>
            </a:r>
          </a:p>
          <a:p>
            <a:r>
              <a:rPr lang="en-US" sz="1200" kern="1200" dirty="0" smtClean="0">
                <a:solidFill>
                  <a:schemeClr val="tx1"/>
                </a:solidFill>
                <a:effectLst/>
                <a:latin typeface="+mn-lt"/>
                <a:ea typeface="+mn-ea"/>
                <a:cs typeface="+mn-cs"/>
              </a:rPr>
              <a:t>According</a:t>
            </a:r>
            <a:r>
              <a:rPr lang="en-US" sz="1200" kern="1200" baseline="0" dirty="0" smtClean="0">
                <a:solidFill>
                  <a:schemeClr val="tx1"/>
                </a:solidFill>
                <a:effectLst/>
                <a:latin typeface="+mn-lt"/>
                <a:ea typeface="+mn-ea"/>
                <a:cs typeface="+mn-cs"/>
              </a:rPr>
              <a:t> to the work published in </a:t>
            </a:r>
            <a:r>
              <a:rPr lang="en-US" sz="1200" kern="1200" baseline="0" dirty="0" err="1" smtClean="0">
                <a:solidFill>
                  <a:schemeClr val="tx1"/>
                </a:solidFill>
                <a:effectLst/>
                <a:latin typeface="+mn-lt"/>
                <a:ea typeface="+mn-ea"/>
                <a:cs typeface="+mn-cs"/>
              </a:rPr>
              <a:t>Conext</a:t>
            </a:r>
            <a:r>
              <a:rPr lang="en-US" sz="1200" kern="1200" baseline="0" dirty="0" smtClean="0">
                <a:solidFill>
                  <a:schemeClr val="tx1"/>
                </a:solidFill>
                <a:effectLst/>
                <a:latin typeface="+mn-lt"/>
                <a:ea typeface="+mn-ea"/>
                <a:cs typeface="+mn-cs"/>
              </a:rPr>
              <a:t> 2017, </a:t>
            </a:r>
            <a:r>
              <a:rPr lang="en-US" sz="1200" kern="1200" dirty="0" smtClean="0">
                <a:solidFill>
                  <a:schemeClr val="tx1"/>
                </a:solidFill>
                <a:effectLst/>
                <a:latin typeface="+mn-lt"/>
                <a:ea typeface="+mn-ea"/>
                <a:cs typeface="+mn-cs"/>
              </a:rPr>
              <a:t>performance of single-path TCP and single-path QUIC are similar, while MPQUIC can outperform MPTCP. In </a:t>
            </a:r>
            <a:r>
              <a:rPr lang="en-US" sz="1200" kern="1200" dirty="0" err="1" smtClean="0">
                <a:solidFill>
                  <a:schemeClr val="tx1"/>
                </a:solidFill>
                <a:effectLst/>
                <a:latin typeface="+mn-lt"/>
                <a:ea typeface="+mn-ea"/>
                <a:cs typeface="+mn-cs"/>
              </a:rPr>
              <a:t>lossy</a:t>
            </a:r>
            <a:r>
              <a:rPr lang="en-US" sz="1200" kern="1200" dirty="0" smtClean="0">
                <a:solidFill>
                  <a:schemeClr val="tx1"/>
                </a:solidFill>
                <a:effectLst/>
                <a:latin typeface="+mn-lt"/>
                <a:ea typeface="+mn-ea"/>
                <a:cs typeface="+mn-cs"/>
              </a:rPr>
              <a:t> scenarios, (MP)QUIC is more suited than (MP)TCP.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dirty="0" smtClean="0"/>
              <a:t>Multipath QUIC uses the same STREAM frames as QUIC to carry data,</a:t>
            </a:r>
            <a:r>
              <a:rPr lang="en-US" altLang="zh-CN" baseline="0" dirty="0" smtClean="0"/>
              <a:t> and </a:t>
            </a:r>
            <a:r>
              <a:rPr lang="en-US" altLang="zh-CN" dirty="0" smtClean="0"/>
              <a:t>Frames are independent of the packets carrying them.</a:t>
            </a:r>
          </a:p>
          <a:p>
            <a:r>
              <a:rPr lang="en-US" altLang="zh-CN" baseline="0" dirty="0" smtClean="0"/>
              <a:t>MPTCP has to decide which data should be sent on which path, MPQUIC further needs to determine which control frame will be sent on which path. </a:t>
            </a:r>
            <a:r>
              <a:rPr lang="en-US" altLang="zh-CN" b="1" baseline="0" dirty="0" smtClean="0"/>
              <a:t>This provides us the opportunity for uplink ACK scheduling.</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a packet is marked as lost, MPTCP is forced to (re)transmit data in sequence over each path to cope with </a:t>
            </a:r>
            <a:r>
              <a:rPr lang="en-US" sz="1200" kern="1200" dirty="0" err="1" smtClean="0">
                <a:solidFill>
                  <a:schemeClr val="tx1"/>
                </a:solidFill>
                <a:effectLst/>
                <a:latin typeface="+mn-lt"/>
                <a:ea typeface="+mn-ea"/>
                <a:cs typeface="+mn-cs"/>
              </a:rPr>
              <a:t>middleboxes</a:t>
            </a:r>
            <a:r>
              <a:rPr lang="en-US" sz="1200" kern="1200" dirty="0" smtClean="0">
                <a:solidFill>
                  <a:schemeClr val="tx1"/>
                </a:solidFill>
                <a:effectLst/>
                <a:latin typeface="+mn-lt"/>
                <a:ea typeface="+mn-ea"/>
                <a:cs typeface="+mn-cs"/>
              </a:rPr>
              <a:t>. However</a:t>
            </a:r>
            <a:r>
              <a:rPr lang="en-US" sz="1200" kern="1200" baseline="0" dirty="0" smtClean="0">
                <a:solidFill>
                  <a:schemeClr val="tx1"/>
                </a:solidFill>
                <a:effectLst/>
                <a:latin typeface="+mn-lt"/>
                <a:ea typeface="+mn-ea"/>
                <a:cs typeface="+mn-cs"/>
              </a:rPr>
              <a:t>, in </a:t>
            </a:r>
            <a:r>
              <a:rPr lang="en-US" sz="1200" kern="1200" baseline="0" dirty="0" err="1" smtClean="0">
                <a:solidFill>
                  <a:schemeClr val="tx1"/>
                </a:solidFill>
                <a:effectLst/>
                <a:latin typeface="+mn-lt"/>
                <a:ea typeface="+mn-ea"/>
                <a:cs typeface="+mn-cs"/>
              </a:rPr>
              <a:t>mpquic</a:t>
            </a:r>
            <a:r>
              <a:rPr lang="en-US" sz="120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its frames are not necessarily retransmitted over the same path.</a:t>
            </a:r>
            <a:r>
              <a:rPr lang="en-US" sz="1200" kern="1200" baseline="0" dirty="0" smtClean="0">
                <a:solidFill>
                  <a:schemeClr val="tx1"/>
                </a:solidFill>
                <a:effectLst/>
                <a:latin typeface="+mn-lt"/>
                <a:ea typeface="+mn-ea"/>
                <a:cs typeface="+mn-cs"/>
              </a:rPr>
              <a:t> Thus </a:t>
            </a:r>
            <a:r>
              <a:rPr lang="en-US" sz="1200" kern="1200" dirty="0" smtClean="0">
                <a:solidFill>
                  <a:schemeClr val="tx1"/>
                </a:solidFill>
                <a:effectLst/>
                <a:latin typeface="+mn-lt"/>
                <a:ea typeface="+mn-ea"/>
                <a:cs typeface="+mn-cs"/>
              </a:rPr>
              <a:t>Retransmission strategy is more flexible in MPQUIC than in MPTCP.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altLang="zh-CN" baseline="0" dirty="0" smtClean="0"/>
              <a:t>What’s more, MPQUIC inherently knows the stream details when streams arrive.</a:t>
            </a:r>
          </a:p>
          <a:p>
            <a:r>
              <a:rPr lang="en-US" altLang="zh-CN" baseline="0" dirty="0" smtClean="0"/>
              <a:t>The details include the size of each stream and priority information from above layers, which enables us to do fine-grained scheduling.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altLang="zh-CN" baseline="0" dirty="0" smtClean="0"/>
          </a:p>
        </p:txBody>
      </p:sp>
      <p:sp>
        <p:nvSpPr>
          <p:cNvPr id="4" name="Slide Number Placeholder 3"/>
          <p:cNvSpPr>
            <a:spLocks noGrp="1"/>
          </p:cNvSpPr>
          <p:nvPr>
            <p:ph type="sldNum" sz="quarter" idx="10"/>
          </p:nvPr>
        </p:nvSpPr>
        <p:spPr/>
        <p:txBody>
          <a:bodyPr/>
          <a:lstStyle/>
          <a:p>
            <a:fld id="{60B12AC3-9EF0-4B96-97EE-DEDAC3ED71C3}" type="slidenum">
              <a:rPr lang="en-US" smtClean="0"/>
              <a:t>8</a:t>
            </a:fld>
            <a:endParaRPr lang="en-US"/>
          </a:p>
        </p:txBody>
      </p:sp>
    </p:spTree>
    <p:extLst>
      <p:ext uri="{BB962C8B-B14F-4D97-AF65-F5344CB8AC3E}">
        <p14:creationId xmlns:p14="http://schemas.microsoft.com/office/powerpoint/2010/main" val="594902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Next, we designed</a:t>
            </a:r>
            <a:r>
              <a:rPr lang="en-US" altLang="zh-CN" baseline="0" dirty="0" smtClean="0"/>
              <a:t> a downlink scheduler to reduce the average stream completion time.</a:t>
            </a:r>
            <a:endParaRPr lang="en-US" altLang="zh-CN" dirty="0" smtClean="0"/>
          </a:p>
          <a:p>
            <a:r>
              <a:rPr lang="en-US" altLang="zh-CN" dirty="0" smtClean="0"/>
              <a:t>To begin with, we have</a:t>
            </a:r>
            <a:r>
              <a:rPr lang="en-US" altLang="zh-CN" baseline="0" dirty="0" smtClean="0"/>
              <a:t> a set of streams to be transferred, first we do the stream ordering.</a:t>
            </a:r>
          </a:p>
          <a:p>
            <a:r>
              <a:rPr lang="en-US" altLang="zh-CN" baseline="0" dirty="0" smtClean="0"/>
              <a:t>There has already been several fair schedulers that can allocate resources proportionally to guarantee fairness.</a:t>
            </a:r>
          </a:p>
          <a:p>
            <a:r>
              <a:rPr lang="en-US" altLang="zh-CN" b="1" baseline="0" dirty="0" smtClean="0"/>
              <a:t>The streams will complete in a specific order with the fair schedulers. If we achieve the same completion order with those fair schedulers, we can achieve the same fairness with them.</a:t>
            </a:r>
          </a:p>
          <a:p>
            <a:r>
              <a:rPr lang="en-US" altLang="zh-CN" b="1" dirty="0" smtClean="0"/>
              <a:t>For</a:t>
            </a:r>
            <a:r>
              <a:rPr lang="en-US" altLang="zh-CN" b="1" baseline="0" dirty="0" smtClean="0"/>
              <a:t> </a:t>
            </a:r>
            <a:r>
              <a:rPr lang="en-US" altLang="zh-CN" b="1" dirty="0" smtClean="0"/>
              <a:t>example, the stream completion order here </a:t>
            </a:r>
            <a:r>
              <a:rPr lang="en-US" altLang="zh-CN" b="1" baseline="0" dirty="0" smtClean="0"/>
              <a:t>should be S2, S1,S3</a:t>
            </a:r>
          </a:p>
          <a:p>
            <a:endParaRPr lang="en-US" altLang="zh-CN" baseline="0" dirty="0" smtClean="0"/>
          </a:p>
          <a:p>
            <a:r>
              <a:rPr lang="en-US" altLang="zh-CN" baseline="0" dirty="0" smtClean="0"/>
              <a:t>Now we have an ordered set of streams, and it’s time to do the stream scheduling.</a:t>
            </a:r>
          </a:p>
          <a:p>
            <a:r>
              <a:rPr lang="en-US" altLang="zh-CN" baseline="0" dirty="0" smtClean="0"/>
              <a:t>Our goal for each stream is to make it complete transfer on all paths simultaneously in order to make it complete transfer as soon as possible to reduce stream transfer time. </a:t>
            </a:r>
          </a:p>
          <a:p>
            <a:r>
              <a:rPr lang="en-US" altLang="zh-CN" baseline="0" dirty="0" smtClean="0"/>
              <a:t>We need a few steps to achieve this. First, we select a stream according to the ordering, for example, we should choose S2 first, then S1, and S3 at last.</a:t>
            </a:r>
          </a:p>
          <a:p>
            <a:r>
              <a:rPr lang="en-US" altLang="zh-CN" baseline="0" dirty="0" smtClean="0"/>
              <a:t>For the selected stream, we allocate byte quotas to be sent on all paths, to make it complete transfer on all paths simultaneously. Here </a:t>
            </a:r>
            <a:r>
              <a:rPr lang="en-US" altLang="zh-CN" dirty="0" smtClean="0"/>
              <a:t>we consider path bandwidth, RTT, and queuing time of previous allocated streams.</a:t>
            </a:r>
          </a:p>
          <a:p>
            <a:r>
              <a:rPr lang="en-US" altLang="zh-CN" dirty="0" smtClean="0"/>
              <a:t>Then we update total queuing</a:t>
            </a:r>
            <a:r>
              <a:rPr lang="en-US" altLang="zh-CN" baseline="0" dirty="0" smtClean="0"/>
              <a:t> time for each path and loop to step one to process the next stream.</a:t>
            </a:r>
          </a:p>
          <a:p>
            <a:r>
              <a:rPr lang="en-US" altLang="zh-CN" baseline="0" dirty="0" smtClean="0"/>
              <a:t>After the scheduling, we delivery the streams as scheduled,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we have already achieved exclusive delivery, since each stream is to be completed on all paths simultaneously, so at any time, there will only be one stream </a:t>
            </a:r>
            <a:r>
              <a:rPr lang="en-US" altLang="zh-CN" baseline="0" dirty="0" err="1" smtClean="0"/>
              <a:t>transfered</a:t>
            </a:r>
            <a:r>
              <a:rPr lang="en-US" altLang="zh-CN" baseline="0" dirty="0" smtClean="0"/>
              <a:t> to client.</a:t>
            </a:r>
            <a:endParaRPr lang="zh-CN" altLang="en-US" dirty="0" smtClean="0"/>
          </a:p>
        </p:txBody>
      </p:sp>
      <p:sp>
        <p:nvSpPr>
          <p:cNvPr id="4" name="灯片编号占位符 3"/>
          <p:cNvSpPr>
            <a:spLocks noGrp="1"/>
          </p:cNvSpPr>
          <p:nvPr>
            <p:ph type="sldNum" sz="quarter" idx="10"/>
          </p:nvPr>
        </p:nvSpPr>
        <p:spPr/>
        <p:txBody>
          <a:bodyPr/>
          <a:lstStyle/>
          <a:p>
            <a:fld id="{60B12AC3-9EF0-4B96-97EE-DEDAC3ED71C3}" type="slidenum">
              <a:rPr lang="en-US" smtClean="0"/>
              <a:t>9</a:t>
            </a:fld>
            <a:endParaRPr lang="en-US"/>
          </a:p>
        </p:txBody>
      </p:sp>
    </p:spTree>
    <p:extLst>
      <p:ext uri="{BB962C8B-B14F-4D97-AF65-F5344CB8AC3E}">
        <p14:creationId xmlns:p14="http://schemas.microsoft.com/office/powerpoint/2010/main" val="1644571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Title 1"/>
          <p:cNvSpPr>
            <a:spLocks noGrp="1"/>
          </p:cNvSpPr>
          <p:nvPr>
            <p:ph type="ctrTitle"/>
          </p:nvPr>
        </p:nvSpPr>
        <p:spPr>
          <a:xfrm>
            <a:off x="355041" y="810707"/>
            <a:ext cx="11443262" cy="1399094"/>
          </a:xfrm>
          <a:prstGeom prst="rect">
            <a:avLst/>
          </a:prstGeom>
        </p:spPr>
        <p:txBody>
          <a:bodyPr anchor="ctr"/>
          <a:lstStyle>
            <a:lvl1pPr algn="ctr">
              <a:lnSpc>
                <a:spcPct val="130000"/>
              </a:lnSpc>
              <a:defRPr>
                <a:solidFill>
                  <a:schemeClr val="tx1"/>
                </a:solidFill>
                <a:effectLst/>
                <a:latin typeface="+mj-lt"/>
              </a:defRPr>
            </a:lvl1pPr>
          </a:lstStyle>
          <a:p>
            <a:endParaRPr lang="en-US" sz="3600" b="1" dirty="0">
              <a:solidFill>
                <a:schemeClr val="tx1"/>
              </a:solidFill>
            </a:endParaRPr>
          </a:p>
        </p:txBody>
      </p:sp>
      <p:sp>
        <p:nvSpPr>
          <p:cNvPr id="8" name="Subtitle 2"/>
          <p:cNvSpPr>
            <a:spLocks noGrp="1"/>
          </p:cNvSpPr>
          <p:nvPr>
            <p:ph type="subTitle" idx="1"/>
          </p:nvPr>
        </p:nvSpPr>
        <p:spPr>
          <a:xfrm>
            <a:off x="917303" y="3012708"/>
            <a:ext cx="10428904" cy="3176337"/>
          </a:xfrm>
          <a:prstGeom prst="rect">
            <a:avLst/>
          </a:prstGeom>
        </p:spPr>
        <p:txBody>
          <a:bodyPr/>
          <a:lstStyle>
            <a:lvl1pPr marL="0" indent="0">
              <a:buNone/>
              <a:defRPr>
                <a:effectLst/>
                <a:latin typeface="Arial" panose="020B0604020202020204" pitchFamily="34" charset="0"/>
                <a:ea typeface="Arial" panose="020B0604020202020204" pitchFamily="34" charset="0"/>
                <a:cs typeface="Arial" panose="020B0604020202020204" pitchFamily="34" charset="0"/>
              </a:defRPr>
            </a:lvl1pPr>
          </a:lstStyle>
          <a:p>
            <a:pPr algn="l">
              <a:lnSpc>
                <a:spcPct val="150000"/>
              </a:lnSpc>
            </a:pPr>
            <a:endParaRPr lang="en-US" sz="2400" b="1" dirty="0">
              <a:solidFill>
                <a:srgbClr val="000000"/>
              </a:solidFill>
            </a:endParaRPr>
          </a:p>
        </p:txBody>
      </p:sp>
    </p:spTree>
  </p:cSld>
  <p:clrMapOvr>
    <a:masterClrMapping/>
  </p:clrMapOvr>
  <p:transition spd="med">
    <p:cu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9" name="Rectangle 9"/>
          <p:cNvSpPr>
            <a:spLocks noChangeArrowheads="1"/>
          </p:cNvSpPr>
          <p:nvPr userDrawn="1"/>
        </p:nvSpPr>
        <p:spPr bwMode="auto">
          <a:xfrm>
            <a:off x="-7013" y="6537704"/>
            <a:ext cx="12199013" cy="326571"/>
          </a:xfrm>
          <a:prstGeom prst="rect">
            <a:avLst/>
          </a:prstGeom>
          <a:solidFill>
            <a:schemeClr val="accent4"/>
          </a:solidFill>
          <a:ln w="9525">
            <a:noFill/>
            <a:miter lim="800000"/>
          </a:ln>
          <a:effectLst/>
        </p:spPr>
        <p:txBody>
          <a:bodyPr wrap="none" anchor="ctr"/>
          <a:lstStyle/>
          <a:p>
            <a:endParaRPr lang="zh-CN" altLang="en-US" sz="2400">
              <a:solidFill>
                <a:schemeClr val="tx1"/>
              </a:solidFill>
              <a:latin typeface="Times New Roman" panose="02020603050405020304" charset="0"/>
              <a:ea typeface="宋体" panose="02010600030101010101" pitchFamily="2" charset="-122"/>
            </a:endParaRPr>
          </a:p>
        </p:txBody>
      </p:sp>
      <p:sp>
        <p:nvSpPr>
          <p:cNvPr id="10" name="Slide Number Placeholder 5"/>
          <p:cNvSpPr txBox="1"/>
          <p:nvPr userDrawn="1"/>
        </p:nvSpPr>
        <p:spPr>
          <a:xfrm>
            <a:off x="11298794" y="6537704"/>
            <a:ext cx="588406" cy="257880"/>
          </a:xfrm>
          <a:prstGeom prst="rect">
            <a:avLst/>
          </a:prstGeom>
        </p:spPr>
        <p:txBody>
          <a:bodyPr/>
          <a:lstStyle>
            <a:defPPr>
              <a:defRPr lang="en-US"/>
            </a:defPPr>
            <a:lvl1pPr marL="0" algn="l" defTabSz="914400" rtl="0" eaLnBrk="1" latinLnBrk="0" hangingPunct="1">
              <a:defRPr sz="1400" kern="12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1E80013-07A9-4603-8CF6-B95031513E93}" type="slidenum">
              <a:rPr lang="en-US" altLang="zh-CN" sz="1400" smtClean="0">
                <a:solidFill>
                  <a:srgbClr val="FFFFFF"/>
                </a:solidFill>
              </a:rPr>
              <a:t>‹#›</a:t>
            </a:fld>
            <a:endParaRPr lang="en-US" sz="1400" dirty="0">
              <a:solidFill>
                <a:srgbClr val="FFFFFF"/>
              </a:solidFill>
            </a:endParaRPr>
          </a:p>
        </p:txBody>
      </p:sp>
      <p:sp>
        <p:nvSpPr>
          <p:cNvPr id="11" name="Slide Number Placeholder 5"/>
          <p:cNvSpPr txBox="1"/>
          <p:nvPr userDrawn="1"/>
        </p:nvSpPr>
        <p:spPr>
          <a:xfrm>
            <a:off x="348712" y="6545418"/>
            <a:ext cx="2337338" cy="318856"/>
          </a:xfrm>
          <a:prstGeom prst="rect">
            <a:avLst/>
          </a:prstGeom>
        </p:spPr>
        <p:txBody>
          <a:bodyPr/>
          <a:lstStyle>
            <a:defPPr>
              <a:defRPr lang="en-US"/>
            </a:defPPr>
            <a:lvl1pPr algn="ctr" rtl="0" fontAlgn="base">
              <a:spcBef>
                <a:spcPct val="0"/>
              </a:spcBef>
              <a:spcAft>
                <a:spcPct val="0"/>
              </a:spcAft>
              <a:defRPr sz="1600" kern="1200">
                <a:solidFill>
                  <a:srgbClr val="3333CC"/>
                </a:solidFill>
                <a:latin typeface="Verdana" panose="020B0604030504040204" pitchFamily="34" charset="0"/>
                <a:ea typeface="+mn-ea"/>
                <a:cs typeface="+mn-cs"/>
              </a:defRPr>
            </a:lvl1pPr>
            <a:lvl2pPr marL="457200" algn="ctr" rtl="0" fontAlgn="base">
              <a:spcBef>
                <a:spcPct val="0"/>
              </a:spcBef>
              <a:spcAft>
                <a:spcPct val="0"/>
              </a:spcAft>
              <a:defRPr sz="2800" kern="1200">
                <a:solidFill>
                  <a:srgbClr val="3333CC"/>
                </a:solidFill>
                <a:latin typeface="Verdana" panose="020B0604030504040204" pitchFamily="34" charset="0"/>
                <a:ea typeface="+mn-ea"/>
                <a:cs typeface="+mn-cs"/>
              </a:defRPr>
            </a:lvl2pPr>
            <a:lvl3pPr marL="914400" algn="ctr" rtl="0" fontAlgn="base">
              <a:spcBef>
                <a:spcPct val="0"/>
              </a:spcBef>
              <a:spcAft>
                <a:spcPct val="0"/>
              </a:spcAft>
              <a:defRPr sz="2800" kern="1200">
                <a:solidFill>
                  <a:srgbClr val="3333CC"/>
                </a:solidFill>
                <a:latin typeface="Verdana" panose="020B0604030504040204" pitchFamily="34" charset="0"/>
                <a:ea typeface="+mn-ea"/>
                <a:cs typeface="+mn-cs"/>
              </a:defRPr>
            </a:lvl3pPr>
            <a:lvl4pPr marL="1371600" algn="ctr" rtl="0" fontAlgn="base">
              <a:spcBef>
                <a:spcPct val="0"/>
              </a:spcBef>
              <a:spcAft>
                <a:spcPct val="0"/>
              </a:spcAft>
              <a:defRPr sz="2800" kern="1200">
                <a:solidFill>
                  <a:srgbClr val="3333CC"/>
                </a:solidFill>
                <a:latin typeface="Verdana" panose="020B0604030504040204" pitchFamily="34" charset="0"/>
                <a:ea typeface="+mn-ea"/>
                <a:cs typeface="+mn-cs"/>
              </a:defRPr>
            </a:lvl4pPr>
            <a:lvl5pPr marL="1828800" algn="ctr" rtl="0" fontAlgn="base">
              <a:spcBef>
                <a:spcPct val="0"/>
              </a:spcBef>
              <a:spcAft>
                <a:spcPct val="0"/>
              </a:spcAft>
              <a:defRPr sz="2800" kern="1200">
                <a:solidFill>
                  <a:srgbClr val="3333CC"/>
                </a:solidFill>
                <a:latin typeface="Verdana" panose="020B0604030504040204" pitchFamily="34" charset="0"/>
                <a:ea typeface="+mn-ea"/>
                <a:cs typeface="+mn-cs"/>
              </a:defRPr>
            </a:lvl5pPr>
            <a:lvl6pPr marL="2286000" algn="l" defTabSz="914400" rtl="0" eaLnBrk="1" latinLnBrk="0" hangingPunct="1">
              <a:defRPr sz="2800" kern="1200">
                <a:solidFill>
                  <a:srgbClr val="3333CC"/>
                </a:solidFill>
                <a:latin typeface="Verdana" panose="020B0604030504040204" pitchFamily="34" charset="0"/>
                <a:ea typeface="+mn-ea"/>
                <a:cs typeface="+mn-cs"/>
              </a:defRPr>
            </a:lvl6pPr>
            <a:lvl7pPr marL="2743200" algn="l" defTabSz="914400" rtl="0" eaLnBrk="1" latinLnBrk="0" hangingPunct="1">
              <a:defRPr sz="2800" kern="1200">
                <a:solidFill>
                  <a:srgbClr val="3333CC"/>
                </a:solidFill>
                <a:latin typeface="Verdana" panose="020B0604030504040204" pitchFamily="34" charset="0"/>
                <a:ea typeface="+mn-ea"/>
                <a:cs typeface="+mn-cs"/>
              </a:defRPr>
            </a:lvl7pPr>
            <a:lvl8pPr marL="3200400" algn="l" defTabSz="914400" rtl="0" eaLnBrk="1" latinLnBrk="0" hangingPunct="1">
              <a:defRPr sz="2800" kern="1200">
                <a:solidFill>
                  <a:srgbClr val="3333CC"/>
                </a:solidFill>
                <a:latin typeface="Verdana" panose="020B0604030504040204" pitchFamily="34" charset="0"/>
                <a:ea typeface="+mn-ea"/>
                <a:cs typeface="+mn-cs"/>
              </a:defRPr>
            </a:lvl8pPr>
            <a:lvl9pPr marL="3657600" algn="l" defTabSz="914400" rtl="0" eaLnBrk="1" latinLnBrk="0" hangingPunct="1">
              <a:defRPr sz="2800" kern="1200">
                <a:solidFill>
                  <a:srgbClr val="3333CC"/>
                </a:solidFill>
                <a:latin typeface="Verdana" panose="020B0604030504040204" pitchFamily="34" charset="0"/>
                <a:ea typeface="+mn-ea"/>
                <a:cs typeface="+mn-cs"/>
              </a:defRPr>
            </a:lvl9pPr>
          </a:lstStyle>
          <a:p>
            <a:pPr algn="l"/>
            <a:r>
              <a:rPr lang="en-US" altLang="zh-CN" sz="1400" b="0" dirty="0" smtClean="0">
                <a:solidFill>
                  <a:srgbClr val="FFFFFF"/>
                </a:solidFill>
                <a:latin typeface="华文中宋" panose="02010600040101010101" pitchFamily="2" charset="-122"/>
                <a:ea typeface="华文中宋" panose="02010600040101010101" pitchFamily="2" charset="-122"/>
                <a:cs typeface="Arial" panose="020B0604020202020204" pitchFamily="34" charset="0"/>
              </a:rPr>
              <a:t>Jing Wang </a:t>
            </a:r>
            <a:r>
              <a:rPr lang="zh-CN" altLang="en-US" sz="1400" b="0" dirty="0" smtClean="0">
                <a:solidFill>
                  <a:srgbClr val="FFFFFF"/>
                </a:solidFill>
                <a:latin typeface="KaiTi" charset="-122"/>
                <a:ea typeface="KaiTi" charset="-122"/>
                <a:cs typeface="Arial" panose="020B0604020202020204" pitchFamily="34" charset="0"/>
              </a:rPr>
              <a:t>王婧</a:t>
            </a:r>
            <a:endParaRPr lang="en-US" sz="1400" b="0" dirty="0">
              <a:solidFill>
                <a:srgbClr val="FFFFFF"/>
              </a:solidFill>
              <a:latin typeface="KaiTi" charset="-122"/>
              <a:ea typeface="KaiTi" charset="-122"/>
              <a:cs typeface="KaiTi" charset="-122"/>
            </a:endParaRPr>
          </a:p>
        </p:txBody>
      </p:sp>
      <p:sp>
        <p:nvSpPr>
          <p:cNvPr id="12" name="Slide Number Placeholder 5"/>
          <p:cNvSpPr txBox="1"/>
          <p:nvPr userDrawn="1"/>
        </p:nvSpPr>
        <p:spPr>
          <a:xfrm>
            <a:off x="-7012" y="6545418"/>
            <a:ext cx="12199012" cy="318856"/>
          </a:xfrm>
          <a:prstGeom prst="rect">
            <a:avLst/>
          </a:prstGeom>
        </p:spPr>
        <p:txBody>
          <a:bodyPr/>
          <a:lstStyle>
            <a:defPPr>
              <a:defRPr lang="en-US"/>
            </a:defPPr>
            <a:lvl1pPr algn="ctr" rtl="0" fontAlgn="base">
              <a:spcBef>
                <a:spcPct val="0"/>
              </a:spcBef>
              <a:spcAft>
                <a:spcPct val="0"/>
              </a:spcAft>
              <a:defRPr sz="1600" kern="1200">
                <a:solidFill>
                  <a:srgbClr val="3333CC"/>
                </a:solidFill>
                <a:latin typeface="Verdana" panose="020B0604030504040204" pitchFamily="34" charset="0"/>
                <a:ea typeface="+mn-ea"/>
                <a:cs typeface="+mn-cs"/>
              </a:defRPr>
            </a:lvl1pPr>
            <a:lvl2pPr marL="457200" algn="ctr" rtl="0" fontAlgn="base">
              <a:spcBef>
                <a:spcPct val="0"/>
              </a:spcBef>
              <a:spcAft>
                <a:spcPct val="0"/>
              </a:spcAft>
              <a:defRPr sz="2800" kern="1200">
                <a:solidFill>
                  <a:srgbClr val="3333CC"/>
                </a:solidFill>
                <a:latin typeface="Verdana" panose="020B0604030504040204" pitchFamily="34" charset="0"/>
                <a:ea typeface="+mn-ea"/>
                <a:cs typeface="+mn-cs"/>
              </a:defRPr>
            </a:lvl2pPr>
            <a:lvl3pPr marL="914400" algn="ctr" rtl="0" fontAlgn="base">
              <a:spcBef>
                <a:spcPct val="0"/>
              </a:spcBef>
              <a:spcAft>
                <a:spcPct val="0"/>
              </a:spcAft>
              <a:defRPr sz="2800" kern="1200">
                <a:solidFill>
                  <a:srgbClr val="3333CC"/>
                </a:solidFill>
                <a:latin typeface="Verdana" panose="020B0604030504040204" pitchFamily="34" charset="0"/>
                <a:ea typeface="+mn-ea"/>
                <a:cs typeface="+mn-cs"/>
              </a:defRPr>
            </a:lvl3pPr>
            <a:lvl4pPr marL="1371600" algn="ctr" rtl="0" fontAlgn="base">
              <a:spcBef>
                <a:spcPct val="0"/>
              </a:spcBef>
              <a:spcAft>
                <a:spcPct val="0"/>
              </a:spcAft>
              <a:defRPr sz="2800" kern="1200">
                <a:solidFill>
                  <a:srgbClr val="3333CC"/>
                </a:solidFill>
                <a:latin typeface="Verdana" panose="020B0604030504040204" pitchFamily="34" charset="0"/>
                <a:ea typeface="+mn-ea"/>
                <a:cs typeface="+mn-cs"/>
              </a:defRPr>
            </a:lvl4pPr>
            <a:lvl5pPr marL="1828800" algn="ctr" rtl="0" fontAlgn="base">
              <a:spcBef>
                <a:spcPct val="0"/>
              </a:spcBef>
              <a:spcAft>
                <a:spcPct val="0"/>
              </a:spcAft>
              <a:defRPr sz="2800" kern="1200">
                <a:solidFill>
                  <a:srgbClr val="3333CC"/>
                </a:solidFill>
                <a:latin typeface="Verdana" panose="020B0604030504040204" pitchFamily="34" charset="0"/>
                <a:ea typeface="+mn-ea"/>
                <a:cs typeface="+mn-cs"/>
              </a:defRPr>
            </a:lvl5pPr>
            <a:lvl6pPr marL="2286000" algn="l" defTabSz="914400" rtl="0" eaLnBrk="1" latinLnBrk="0" hangingPunct="1">
              <a:defRPr sz="2800" kern="1200">
                <a:solidFill>
                  <a:srgbClr val="3333CC"/>
                </a:solidFill>
                <a:latin typeface="Verdana" panose="020B0604030504040204" pitchFamily="34" charset="0"/>
                <a:ea typeface="+mn-ea"/>
                <a:cs typeface="+mn-cs"/>
              </a:defRPr>
            </a:lvl6pPr>
            <a:lvl7pPr marL="2743200" algn="l" defTabSz="914400" rtl="0" eaLnBrk="1" latinLnBrk="0" hangingPunct="1">
              <a:defRPr sz="2800" kern="1200">
                <a:solidFill>
                  <a:srgbClr val="3333CC"/>
                </a:solidFill>
                <a:latin typeface="Verdana" panose="020B0604030504040204" pitchFamily="34" charset="0"/>
                <a:ea typeface="+mn-ea"/>
                <a:cs typeface="+mn-cs"/>
              </a:defRPr>
            </a:lvl7pPr>
            <a:lvl8pPr marL="3200400" algn="l" defTabSz="914400" rtl="0" eaLnBrk="1" latinLnBrk="0" hangingPunct="1">
              <a:defRPr sz="2800" kern="1200">
                <a:solidFill>
                  <a:srgbClr val="3333CC"/>
                </a:solidFill>
                <a:latin typeface="Verdana" panose="020B0604030504040204" pitchFamily="34" charset="0"/>
                <a:ea typeface="+mn-ea"/>
                <a:cs typeface="+mn-cs"/>
              </a:defRPr>
            </a:lvl8pPr>
            <a:lvl9pPr marL="3657600" algn="l" defTabSz="914400" rtl="0" eaLnBrk="1" latinLnBrk="0" hangingPunct="1">
              <a:defRPr sz="2800" kern="1200">
                <a:solidFill>
                  <a:srgbClr val="3333CC"/>
                </a:solidFill>
                <a:latin typeface="Verdana" panose="020B0604030504040204" pitchFamily="34" charset="0"/>
                <a:ea typeface="+mn-ea"/>
                <a:cs typeface="+mn-cs"/>
              </a:defRPr>
            </a:lvl9pPr>
          </a:lstStyle>
          <a:p>
            <a:r>
              <a:rPr lang="en-US" altLang="zh-CN" sz="1400" b="0" dirty="0" err="1" smtClean="0">
                <a:solidFill>
                  <a:schemeClr val="bg1"/>
                </a:solidFill>
                <a:effectLst/>
                <a:latin typeface="Courier New" panose="02070309020205020404" pitchFamily="49" charset="0"/>
                <a:ea typeface="+mn-ea"/>
                <a:cs typeface="Courier New" panose="02070309020205020404" pitchFamily="49" charset="0"/>
              </a:rPr>
              <a:t>jing.wang@pku.edu.cn</a:t>
            </a:r>
            <a:endParaRPr lang="en-US" sz="1400" b="0" dirty="0">
              <a:solidFill>
                <a:schemeClr val="bg1"/>
              </a:solidFill>
              <a:effectLst/>
              <a:latin typeface="Courier New" panose="02070309020205020404" pitchFamily="49" charset="0"/>
              <a:ea typeface="+mn-ea"/>
              <a:cs typeface="Courier New" panose="02070309020205020404" pitchFamily="49" charset="0"/>
            </a:endParaRPr>
          </a:p>
        </p:txBody>
      </p:sp>
      <p:sp>
        <p:nvSpPr>
          <p:cNvPr id="15" name="Title 1"/>
          <p:cNvSpPr>
            <a:spLocks noGrp="1"/>
          </p:cNvSpPr>
          <p:nvPr>
            <p:ph type="title"/>
          </p:nvPr>
        </p:nvSpPr>
        <p:spPr>
          <a:xfrm>
            <a:off x="304800" y="218393"/>
            <a:ext cx="11599107" cy="673100"/>
          </a:xfrm>
          <a:prstGeom prst="rect">
            <a:avLst/>
          </a:prstGeom>
        </p:spPr>
        <p:txBody>
          <a:bodyPr anchor="ctr"/>
          <a:lstStyle>
            <a:lvl1pPr>
              <a:defRPr sz="2800" b="1" baseline="0">
                <a:solidFill>
                  <a:srgbClr val="0000C0"/>
                </a:solidFill>
                <a:effectLst/>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16" name="Content Placeholder 2"/>
          <p:cNvSpPr>
            <a:spLocks noGrp="1"/>
          </p:cNvSpPr>
          <p:nvPr>
            <p:ph idx="1"/>
          </p:nvPr>
        </p:nvSpPr>
        <p:spPr>
          <a:xfrm>
            <a:off x="304800" y="899207"/>
            <a:ext cx="11599333" cy="5387293"/>
          </a:xfrm>
          <a:prstGeom prst="rect">
            <a:avLst/>
          </a:prstGeom>
        </p:spPr>
        <p:txBody>
          <a:bodyPr/>
          <a:lstStyle>
            <a:lvl1pPr marL="252095" indent="-252095">
              <a:lnSpc>
                <a:spcPct val="150000"/>
              </a:lnSpc>
              <a:spcBef>
                <a:spcPts val="0"/>
              </a:spcBef>
              <a:defRPr b="0" i="0">
                <a:ln>
                  <a:noFill/>
                </a:ln>
                <a:solidFill>
                  <a:schemeClr val="tx1"/>
                </a:solidFill>
                <a:effectLst/>
                <a:latin typeface="Arial" panose="020B0604020202020204" pitchFamily="34" charset="0"/>
                <a:ea typeface="Arial" panose="020B0604020202020204" pitchFamily="34" charset="0"/>
                <a:cs typeface="Arial" panose="020B0604020202020204" pitchFamily="34" charset="0"/>
              </a:defRPr>
            </a:lvl1pPr>
            <a:lvl2pPr marL="504190" indent="-252095">
              <a:lnSpc>
                <a:spcPct val="150000"/>
              </a:lnSpc>
              <a:spcBef>
                <a:spcPts val="0"/>
              </a:spcBef>
              <a:buClr>
                <a:srgbClr val="0000C0"/>
              </a:buClr>
              <a:defRPr b="0" i="0">
                <a:effectLst/>
                <a:latin typeface="Arial" panose="020B0604020202020204" pitchFamily="34" charset="0"/>
                <a:ea typeface="Arial" panose="020B0604020202020204" pitchFamily="34" charset="0"/>
                <a:cs typeface="Arial" panose="020B0604020202020204" pitchFamily="34" charset="0"/>
              </a:defRPr>
            </a:lvl2pPr>
            <a:lvl3pPr marL="756285" indent="-252095">
              <a:lnSpc>
                <a:spcPct val="150000"/>
              </a:lnSpc>
              <a:spcBef>
                <a:spcPts val="0"/>
              </a:spcBef>
              <a:defRPr b="0" i="0">
                <a:effectLst/>
                <a:latin typeface="Arial" panose="020B0604020202020204" pitchFamily="34" charset="0"/>
                <a:ea typeface="Arial" panose="020B0604020202020204" pitchFamily="34" charset="0"/>
                <a:cs typeface="Arial" panose="020B0604020202020204" pitchFamily="34" charset="0"/>
              </a:defRPr>
            </a:lvl3pPr>
            <a:lvl4pPr marL="1007745" indent="-252095">
              <a:lnSpc>
                <a:spcPct val="150000"/>
              </a:lnSpc>
              <a:spcBef>
                <a:spcPts val="0"/>
              </a:spcBef>
              <a:buSzPct val="80000"/>
              <a:buFont typeface="Wingdings" charset="2"/>
              <a:buChar char="Ø"/>
              <a:defRPr b="0" i="0">
                <a:effectLst/>
                <a:latin typeface="Arial" panose="020B0604020202020204" pitchFamily="34" charset="0"/>
                <a:ea typeface="Arial" panose="020B0604020202020204" pitchFamily="34" charset="0"/>
                <a:cs typeface="Arial" panose="020B0604020202020204" pitchFamily="34" charset="0"/>
              </a:defRPr>
            </a:lvl4pPr>
          </a:lstStyle>
          <a:p>
            <a:endParaRPr lang="en-US" altLang="zh-CN" dirty="0" smtClean="0"/>
          </a:p>
          <a:p>
            <a:pPr lvl="1"/>
            <a:endParaRPr lang="en-US" dirty="0" smtClean="0"/>
          </a:p>
          <a:p>
            <a:pPr lvl="2"/>
            <a:endParaRPr lang="en-US" dirty="0" smtClean="0"/>
          </a:p>
          <a:p>
            <a:pPr lvl="3"/>
            <a:endParaRPr lang="en-US" dirty="0" smtClean="0"/>
          </a:p>
          <a:p>
            <a:pPr lvl="3"/>
            <a:endParaRPr lang="en-US" dirty="0"/>
          </a:p>
        </p:txBody>
      </p:sp>
    </p:spTree>
  </p:cSld>
  <p:clrMapOvr>
    <a:masterClrMapping/>
  </p:clrMapOvr>
  <p:transition spd="med">
    <p:cu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cut/>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3000" b="1" i="0">
          <a:solidFill>
            <a:schemeClr val="hlink"/>
          </a:solidFill>
          <a:effectLst>
            <a:outerShdw blurRad="38100" dist="38100" dir="2700000" algn="tl">
              <a:srgbClr val="C0C0C0"/>
            </a:outerShdw>
          </a:effectLst>
          <a:latin typeface="Garamond" panose="02020404030301010803" charset="0"/>
          <a:ea typeface="Garamond" panose="02020404030301010803" charset="0"/>
          <a:cs typeface="Garamond" panose="02020404030301010803" charset="0"/>
        </a:defRPr>
      </a:lvl1pPr>
      <a:lvl2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606020202030204" pitchFamily="34" charset="0"/>
        </a:defRPr>
      </a:lvl6pPr>
      <a:lvl7pPr marL="9144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606020202030204" pitchFamily="34" charset="0"/>
        </a:defRPr>
      </a:lvl7pPr>
      <a:lvl8pPr marL="13716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606020202030204" pitchFamily="34" charset="0"/>
        </a:defRPr>
      </a:lvl8pPr>
      <a:lvl9pPr marL="18288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606020202030204" pitchFamily="34" charset="0"/>
        </a:defRPr>
      </a:lvl9pPr>
    </p:titleStyle>
    <p:bodyStyle>
      <a:lvl1pPr marL="285750" indent="-285750" algn="l" rtl="0" eaLnBrk="0" fontAlgn="base" hangingPunct="0">
        <a:lnSpc>
          <a:spcPct val="100000"/>
        </a:lnSpc>
        <a:spcBef>
          <a:spcPct val="30000"/>
        </a:spcBef>
        <a:spcAft>
          <a:spcPct val="0"/>
        </a:spcAft>
        <a:buClr>
          <a:srgbClr val="0000C0"/>
        </a:buClr>
        <a:buSzPct val="120000"/>
        <a:buFont typeface="Arial" panose="020B0604020202020204" pitchFamily="34" charset="0"/>
        <a:buChar char="•"/>
        <a:defRPr sz="2400" b="1">
          <a:solidFill>
            <a:schemeClr val="tx1"/>
          </a:solidFill>
          <a:effectLst>
            <a:outerShdw blurRad="38100" dist="38100" dir="2700000" algn="tl">
              <a:srgbClr val="C0C0C0"/>
            </a:outerShdw>
          </a:effectLst>
          <a:latin typeface="Garamond" panose="02020404030301010803" charset="0"/>
          <a:ea typeface="Garamond" panose="02020404030301010803" charset="0"/>
          <a:cs typeface="Garamond" panose="02020404030301010803" charset="0"/>
        </a:defRPr>
      </a:lvl1pPr>
      <a:lvl2pPr marL="742950" indent="-342900" algn="l" rtl="0" eaLnBrk="0" fontAlgn="base" hangingPunct="0">
        <a:lnSpc>
          <a:spcPct val="100000"/>
        </a:lnSpc>
        <a:spcBef>
          <a:spcPct val="30000"/>
        </a:spcBef>
        <a:spcAft>
          <a:spcPct val="0"/>
        </a:spcAft>
        <a:buClr>
          <a:schemeClr val="hlink"/>
        </a:buClr>
        <a:buFont typeface="LucidaGrande" charset="0"/>
        <a:buChar char="-"/>
        <a:defRPr lang="en-US" altLang="zh-CN" sz="2000" b="1" baseline="0" dirty="0" smtClean="0">
          <a:solidFill>
            <a:schemeClr val="tx1"/>
          </a:solidFill>
          <a:effectLst>
            <a:outerShdw blurRad="38100" dist="38100" dir="2700000" algn="tl">
              <a:srgbClr val="C0C0C0"/>
            </a:outerShdw>
          </a:effectLst>
          <a:latin typeface="Garamond" panose="02020404030301010803" charset="0"/>
          <a:ea typeface="Garamond" panose="02020404030301010803" charset="0"/>
          <a:cs typeface="Garamond" panose="02020404030301010803" charset="0"/>
        </a:defRPr>
      </a:lvl2pPr>
      <a:lvl3pPr marL="1028700" indent="-285750" algn="l" rtl="0" eaLnBrk="0" fontAlgn="base" hangingPunct="0">
        <a:lnSpc>
          <a:spcPct val="100000"/>
        </a:lnSpc>
        <a:spcBef>
          <a:spcPct val="30000"/>
        </a:spcBef>
        <a:spcAft>
          <a:spcPct val="0"/>
        </a:spcAft>
        <a:buClr>
          <a:srgbClr val="0033CC"/>
        </a:buClr>
        <a:buSzPct val="120000"/>
        <a:buFont typeface="Wingdings" panose="05000000000000000000" pitchFamily="2" charset="2"/>
        <a:buChar char="§"/>
        <a:defRPr lang="en-US" altLang="zh-CN" sz="1800" b="1" baseline="0" dirty="0" smtClean="0">
          <a:solidFill>
            <a:schemeClr val="tx1"/>
          </a:solidFill>
          <a:effectLst>
            <a:outerShdw blurRad="38100" dist="38100" dir="2700000" algn="tl">
              <a:srgbClr val="C0C0C0"/>
            </a:outerShdw>
          </a:effectLst>
          <a:latin typeface="Garamond" panose="02020404030301010803" charset="0"/>
          <a:ea typeface="Garamond" panose="02020404030301010803" charset="0"/>
          <a:cs typeface="Garamond" panose="02020404030301010803" charset="0"/>
        </a:defRPr>
      </a:lvl3pPr>
      <a:lvl4pPr marL="1238250" indent="-228600" algn="l" rtl="0" eaLnBrk="0" fontAlgn="base" hangingPunct="0">
        <a:lnSpc>
          <a:spcPct val="150000"/>
        </a:lnSpc>
        <a:spcBef>
          <a:spcPts val="25"/>
        </a:spcBef>
        <a:spcAft>
          <a:spcPct val="0"/>
        </a:spcAft>
        <a:buClr>
          <a:srgbClr val="0000C0"/>
        </a:buClr>
        <a:buSzPct val="40000"/>
        <a:buFont typeface="Wingdings" panose="05000000000000000000" pitchFamily="2" charset="2"/>
        <a:buChar char="q"/>
        <a:defRPr sz="1600" b="1" baseline="0">
          <a:solidFill>
            <a:schemeClr val="tx1"/>
          </a:solidFill>
          <a:effectLst>
            <a:outerShdw blurRad="38100" dist="38100" dir="2700000" algn="tl">
              <a:srgbClr val="C0C0C0"/>
            </a:outerShdw>
          </a:effectLst>
          <a:latin typeface="Garamond" panose="02020404030301010803" charset="0"/>
          <a:ea typeface="Garamond" panose="02020404030301010803" charset="0"/>
          <a:cs typeface="Garamond" panose="02020404030301010803"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7.png"/><Relationship Id="rId6" Type="http://schemas.openxmlformats.org/officeDocument/2006/relationships/image" Target="../media/image19.png"/><Relationship Id="rId7" Type="http://schemas.openxmlformats.org/officeDocument/2006/relationships/image" Target="../media/image15.png"/><Relationship Id="rId8" Type="http://schemas.openxmlformats.org/officeDocument/2006/relationships/image" Target="../media/image14.png"/><Relationship Id="rId9"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hyperlink" Target="https://soar.group/"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stretch>
            <a:fillRect/>
          </a:stretch>
        </p:blipFill>
        <p:spPr>
          <a:xfrm>
            <a:off x="9891874" y="5976178"/>
            <a:ext cx="2300126" cy="714780"/>
          </a:xfrm>
          <a:prstGeom prst="rect">
            <a:avLst/>
          </a:prstGeom>
        </p:spPr>
      </p:pic>
      <p:sp>
        <p:nvSpPr>
          <p:cNvPr id="12" name="Title 1"/>
          <p:cNvSpPr txBox="1">
            <a:spLocks/>
          </p:cNvSpPr>
          <p:nvPr/>
        </p:nvSpPr>
        <p:spPr>
          <a:xfrm>
            <a:off x="0" y="2622820"/>
            <a:ext cx="12192000" cy="1257928"/>
          </a:xfrm>
          <a:prstGeom prst="rect">
            <a:avLst/>
          </a:prstGeom>
        </p:spPr>
        <p:txBody>
          <a:bodyPr anchor="ctr"/>
          <a:lstStyle>
            <a:lvl1pPr algn="ctr" rtl="0" eaLnBrk="0" fontAlgn="base" hangingPunct="0">
              <a:lnSpc>
                <a:spcPct val="130000"/>
              </a:lnSpc>
              <a:spcBef>
                <a:spcPct val="0"/>
              </a:spcBef>
              <a:spcAft>
                <a:spcPct val="0"/>
              </a:spcAft>
              <a:defRPr sz="3000" b="1" i="0">
                <a:solidFill>
                  <a:schemeClr val="tx1"/>
                </a:solidFill>
                <a:effectLst/>
                <a:latin typeface="+mj-lt"/>
                <a:ea typeface="Garamond" panose="02020404030301010803" charset="0"/>
                <a:cs typeface="Garamond" panose="02020404030301010803" charset="0"/>
              </a:defRPr>
            </a:lvl1pPr>
            <a:lvl2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20204" pitchFamily="34" charset="0"/>
                <a:ea typeface="宋体" panose="02010600030101010101" pitchFamily="2" charset="-122"/>
              </a:defRPr>
            </a:lvl2pPr>
            <a:lvl3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20204" pitchFamily="34" charset="0"/>
                <a:ea typeface="宋体" panose="02010600030101010101" pitchFamily="2" charset="-122"/>
              </a:defRPr>
            </a:lvl3pPr>
            <a:lvl4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20204" pitchFamily="34" charset="0"/>
                <a:ea typeface="宋体" panose="02010600030101010101" pitchFamily="2" charset="-122"/>
              </a:defRPr>
            </a:lvl4pPr>
            <a:lvl5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2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606020202030204" pitchFamily="34" charset="0"/>
              </a:defRPr>
            </a:lvl6pPr>
            <a:lvl7pPr marL="9144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606020202030204" pitchFamily="34" charset="0"/>
              </a:defRPr>
            </a:lvl7pPr>
            <a:lvl8pPr marL="13716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606020202030204" pitchFamily="34" charset="0"/>
              </a:defRPr>
            </a:lvl8pPr>
            <a:lvl9pPr marL="18288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606020202030204" pitchFamily="34" charset="0"/>
              </a:defRPr>
            </a:lvl9pPr>
          </a:lstStyle>
          <a:p>
            <a:pPr marL="0" lvl="1" algn="ctr"/>
            <a:r>
              <a:rPr lang="en-US" sz="5400" b="0" i="0" kern="0" dirty="0">
                <a:solidFill>
                  <a:schemeClr val="tx1"/>
                </a:solidFill>
                <a:effectLst/>
                <a:latin typeface="+mj-lt"/>
                <a:ea typeface="Garamond" panose="02020404030301010803" charset="0"/>
                <a:cs typeface="Garamond" panose="02020404030301010803" charset="0"/>
              </a:rPr>
              <a:t>A Multipath QUIC Scheduler </a:t>
            </a:r>
            <a:endParaRPr lang="en-US" sz="5400" b="0" i="0" kern="0" dirty="0" smtClean="0">
              <a:solidFill>
                <a:schemeClr val="tx1"/>
              </a:solidFill>
              <a:effectLst/>
              <a:latin typeface="+mj-lt"/>
              <a:ea typeface="Garamond" panose="02020404030301010803" charset="0"/>
              <a:cs typeface="Garamond" panose="02020404030301010803" charset="0"/>
            </a:endParaRPr>
          </a:p>
          <a:p>
            <a:pPr marL="0" lvl="1" algn="ctr"/>
            <a:r>
              <a:rPr lang="en-US" sz="5400" b="0" i="0" kern="0" dirty="0" smtClean="0">
                <a:solidFill>
                  <a:schemeClr val="tx1"/>
                </a:solidFill>
                <a:effectLst/>
                <a:latin typeface="+mj-lt"/>
                <a:ea typeface="Garamond" panose="02020404030301010803" charset="0"/>
                <a:cs typeface="Garamond" panose="02020404030301010803" charset="0"/>
              </a:rPr>
              <a:t>for </a:t>
            </a:r>
            <a:r>
              <a:rPr lang="en-US" sz="5400" b="0" i="0" kern="0" dirty="0">
                <a:solidFill>
                  <a:schemeClr val="tx1"/>
                </a:solidFill>
                <a:effectLst/>
                <a:latin typeface="+mj-lt"/>
                <a:ea typeface="Garamond" panose="02020404030301010803" charset="0"/>
                <a:cs typeface="Garamond" panose="02020404030301010803" charset="0"/>
              </a:rPr>
              <a:t>Mobile HTTP/2</a:t>
            </a:r>
          </a:p>
        </p:txBody>
      </p:sp>
      <p:sp>
        <p:nvSpPr>
          <p:cNvPr id="10" name="Subtitle 2"/>
          <p:cNvSpPr>
            <a:spLocks noGrp="1"/>
          </p:cNvSpPr>
          <p:nvPr>
            <p:ph type="subTitle" idx="1"/>
          </p:nvPr>
        </p:nvSpPr>
        <p:spPr>
          <a:xfrm>
            <a:off x="1057896" y="4305290"/>
            <a:ext cx="10428904" cy="2222378"/>
          </a:xfrm>
        </p:spPr>
        <p:txBody>
          <a:bodyPr/>
          <a:lstStyle/>
          <a:p>
            <a:pPr algn="ctr"/>
            <a:r>
              <a:rPr lang="en-US" altLang="zh-CN" sz="3200" dirty="0" smtClean="0">
                <a:solidFill>
                  <a:srgbClr val="000000"/>
                </a:solidFill>
              </a:rPr>
              <a:t>Jing Wang</a:t>
            </a:r>
            <a:r>
              <a:rPr lang="en-US" altLang="zh-CN" sz="3200" b="0" dirty="0" smtClean="0">
                <a:solidFill>
                  <a:srgbClr val="000000"/>
                </a:solidFill>
              </a:rPr>
              <a:t>, </a:t>
            </a:r>
            <a:r>
              <a:rPr lang="en-US" altLang="zh-CN" sz="3200" b="0" dirty="0" err="1" smtClean="0">
                <a:solidFill>
                  <a:srgbClr val="000000"/>
                </a:solidFill>
              </a:rPr>
              <a:t>Yunfeng</a:t>
            </a:r>
            <a:r>
              <a:rPr lang="en-US" altLang="zh-CN" sz="3200" b="0" dirty="0" smtClean="0">
                <a:solidFill>
                  <a:srgbClr val="000000"/>
                </a:solidFill>
              </a:rPr>
              <a:t> Gao, </a:t>
            </a:r>
            <a:r>
              <a:rPr lang="en-US" altLang="zh-CN" sz="3200" b="0" dirty="0" err="1" smtClean="0">
                <a:solidFill>
                  <a:srgbClr val="000000"/>
                </a:solidFill>
              </a:rPr>
              <a:t>Chenren</a:t>
            </a:r>
            <a:r>
              <a:rPr lang="en-US" altLang="zh-CN" sz="3200" b="0" dirty="0" smtClean="0">
                <a:solidFill>
                  <a:srgbClr val="000000"/>
                </a:solidFill>
              </a:rPr>
              <a:t> Xu</a:t>
            </a:r>
          </a:p>
          <a:p>
            <a:pPr algn="ctr"/>
            <a:r>
              <a:rPr lang="en-US" b="0" dirty="0">
                <a:solidFill>
                  <a:srgbClr val="000000"/>
                </a:solidFill>
              </a:rPr>
              <a:t>Peking </a:t>
            </a:r>
            <a:r>
              <a:rPr lang="en-US" b="0" dirty="0" smtClean="0">
                <a:solidFill>
                  <a:srgbClr val="000000"/>
                </a:solidFill>
              </a:rPr>
              <a:t>University</a:t>
            </a:r>
            <a:endParaRPr lang="en-US" b="0" dirty="0">
              <a:solidFill>
                <a:srgbClr val="000000"/>
              </a:solidFill>
            </a:endParaRPr>
          </a:p>
          <a:p>
            <a:pPr algn="ctr"/>
            <a:r>
              <a:rPr lang="en-US" b="0" dirty="0">
                <a:solidFill>
                  <a:srgbClr val="000000"/>
                </a:solidFill>
              </a:rPr>
              <a:t>jing.wang@pku.edu.cn</a:t>
            </a:r>
          </a:p>
          <a:p>
            <a:pPr algn="ctr"/>
            <a:endParaRPr lang="en-US" sz="2000" b="0" dirty="0">
              <a:solidFill>
                <a:srgbClr val="000000"/>
              </a:solidFill>
            </a:endParaRPr>
          </a:p>
          <a:p>
            <a:endParaRPr lang="en-US" altLang="zh-CN" sz="1050" b="0" dirty="0" smtClean="0">
              <a:solidFill>
                <a:srgbClr val="000000"/>
              </a:solidFill>
            </a:endParaRPr>
          </a:p>
        </p:txBody>
      </p:sp>
    </p:spTree>
    <p:extLst>
      <p:ext uri="{BB962C8B-B14F-4D97-AF65-F5344CB8AC3E}">
        <p14:creationId xmlns:p14="http://schemas.microsoft.com/office/powerpoint/2010/main" val="3754290838"/>
      </p:ext>
    </p:extLst>
  </p:cSld>
  <p:clrMapOvr>
    <a:masterClrMapping/>
  </p:clrMapOvr>
  <p:transition spd="med" advTm="47316">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Uplink Scheduler Design</a:t>
            </a:r>
            <a:endParaRPr lang="zh-CN" altLang="en-US" dirty="0"/>
          </a:p>
        </p:txBody>
      </p:sp>
      <p:sp>
        <p:nvSpPr>
          <p:cNvPr id="3" name="内容占位符 2"/>
          <p:cNvSpPr>
            <a:spLocks noGrp="1"/>
          </p:cNvSpPr>
          <p:nvPr>
            <p:ph idx="1"/>
          </p:nvPr>
        </p:nvSpPr>
        <p:spPr>
          <a:xfrm>
            <a:off x="3871522" y="4452827"/>
            <a:ext cx="4699349" cy="2707543"/>
          </a:xfrm>
        </p:spPr>
        <p:txBody>
          <a:bodyPr/>
          <a:lstStyle/>
          <a:p>
            <a:pPr marL="0" indent="0">
              <a:buNone/>
            </a:pPr>
            <a:r>
              <a:rPr lang="en-US" altLang="zh-CN" dirty="0" smtClean="0"/>
              <a:t>Send ACK on the faster path</a:t>
            </a:r>
          </a:p>
          <a:p>
            <a:pPr>
              <a:buSzPct val="70000"/>
              <a:buFont typeface="Wingdings" panose="05000000000000000000" pitchFamily="2" charset="2"/>
              <a:buChar char="u"/>
            </a:pPr>
            <a:r>
              <a:rPr lang="en-US" altLang="zh-CN" sz="2000" dirty="0" smtClean="0"/>
              <a:t>Step 1: Estimate </a:t>
            </a:r>
            <a:r>
              <a:rPr lang="en-US" altLang="zh-CN" sz="2000" dirty="0"/>
              <a:t>uplink </a:t>
            </a:r>
            <a:r>
              <a:rPr lang="en-US" altLang="zh-CN" sz="2000" dirty="0" smtClean="0"/>
              <a:t>delay</a:t>
            </a:r>
          </a:p>
          <a:p>
            <a:pPr>
              <a:buSzPct val="70000"/>
              <a:buFont typeface="Wingdings" panose="05000000000000000000" pitchFamily="2" charset="2"/>
              <a:buChar char="u"/>
            </a:pPr>
            <a:r>
              <a:rPr lang="en-US" altLang="zh-CN" sz="2000" dirty="0" smtClean="0"/>
              <a:t>Step 2: Change </a:t>
            </a:r>
            <a:r>
              <a:rPr lang="en-US" altLang="zh-CN" sz="2000" dirty="0"/>
              <a:t>ACK Return Path</a:t>
            </a:r>
            <a:endParaRPr lang="en-US" altLang="zh-CN" sz="2000" dirty="0" smtClean="0"/>
          </a:p>
        </p:txBody>
      </p:sp>
      <p:sp>
        <p:nvSpPr>
          <p:cNvPr id="41" name="下箭头 40"/>
          <p:cNvSpPr/>
          <p:nvPr/>
        </p:nvSpPr>
        <p:spPr bwMode="auto">
          <a:xfrm rot="16200000">
            <a:off x="5691426" y="2389288"/>
            <a:ext cx="1059543" cy="817952"/>
          </a:xfrm>
          <a:prstGeom prst="downArrow">
            <a:avLst/>
          </a:prstGeom>
          <a:solidFill>
            <a:schemeClr val="tx2"/>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nvGrpSpPr>
          <p:cNvPr id="59" name="组合 58"/>
          <p:cNvGrpSpPr/>
          <p:nvPr/>
        </p:nvGrpSpPr>
        <p:grpSpPr>
          <a:xfrm>
            <a:off x="763213" y="1937669"/>
            <a:ext cx="4522935" cy="2230511"/>
            <a:chOff x="238107" y="991953"/>
            <a:chExt cx="4522935" cy="2230511"/>
          </a:xfrm>
        </p:grpSpPr>
        <p:grpSp>
          <p:nvGrpSpPr>
            <p:cNvPr id="23" name="组合 22"/>
            <p:cNvGrpSpPr/>
            <p:nvPr/>
          </p:nvGrpSpPr>
          <p:grpSpPr>
            <a:xfrm>
              <a:off x="238107" y="991953"/>
              <a:ext cx="4522935" cy="1865000"/>
              <a:chOff x="238107" y="991953"/>
              <a:chExt cx="4522935" cy="1865000"/>
            </a:xfrm>
          </p:grpSpPr>
          <p:cxnSp>
            <p:nvCxnSpPr>
              <p:cNvPr id="5" name="直接箭头连接符 4"/>
              <p:cNvCxnSpPr/>
              <p:nvPr/>
            </p:nvCxnSpPr>
            <p:spPr bwMode="auto">
              <a:xfrm flipV="1">
                <a:off x="842400" y="1389600"/>
                <a:ext cx="27432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 name="直接箭头连接符 5"/>
              <p:cNvCxnSpPr/>
              <p:nvPr/>
            </p:nvCxnSpPr>
            <p:spPr bwMode="auto">
              <a:xfrm flipV="1">
                <a:off x="842400" y="1505886"/>
                <a:ext cx="2743200" cy="0"/>
              </a:xfrm>
              <a:prstGeom prst="straightConnector1">
                <a:avLst/>
              </a:prstGeom>
              <a:ln w="28575">
                <a:headEnd type="triangle" w="med" len="med"/>
                <a:tailEnd type="none"/>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bwMode="auto">
              <a:xfrm flipV="1">
                <a:off x="842400" y="2331022"/>
                <a:ext cx="2743200" cy="0"/>
              </a:xfrm>
              <a:prstGeom prst="straightConnector1">
                <a:avLst/>
              </a:prstGeom>
              <a:ln w="4445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bwMode="auto">
              <a:xfrm flipV="1">
                <a:off x="842400" y="2461108"/>
                <a:ext cx="2743200" cy="0"/>
              </a:xfrm>
              <a:prstGeom prst="straightConnector1">
                <a:avLst/>
              </a:prstGeom>
              <a:ln w="44450">
                <a:solidFill>
                  <a:srgbClr val="FF0000"/>
                </a:solidFill>
                <a:headEnd type="triangle" w="med" len="med"/>
                <a:tailEnd type="none"/>
              </a:ln>
            </p:spPr>
            <p:style>
              <a:lnRef idx="1">
                <a:schemeClr val="dk1"/>
              </a:lnRef>
              <a:fillRef idx="0">
                <a:schemeClr val="dk1"/>
              </a:fillRef>
              <a:effectRef idx="0">
                <a:schemeClr val="dk1"/>
              </a:effectRef>
              <a:fontRef idx="minor">
                <a:schemeClr val="tx1"/>
              </a:fontRef>
            </p:style>
          </p:cxnSp>
          <p:pic>
            <p:nvPicPr>
              <p:cNvPr id="9" name="图片 4" descr="antenna.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107" y="2162004"/>
                <a:ext cx="428858" cy="428858"/>
              </a:xfrm>
              <a:prstGeom prst="rect">
                <a:avLst/>
              </a:prstGeom>
            </p:spPr>
          </p:pic>
          <p:sp>
            <p:nvSpPr>
              <p:cNvPr id="10" name="TextBox 10"/>
              <p:cNvSpPr txBox="1"/>
              <p:nvPr/>
            </p:nvSpPr>
            <p:spPr>
              <a:xfrm>
                <a:off x="3680299" y="2213043"/>
                <a:ext cx="1080743" cy="338554"/>
              </a:xfrm>
              <a:prstGeom prst="rect">
                <a:avLst/>
              </a:prstGeom>
              <a:noFill/>
            </p:spPr>
            <p:txBody>
              <a:bodyPr wrap="square" rtlCol="0">
                <a:spAutoFit/>
              </a:bodyPr>
              <a:lstStyle/>
              <a:p>
                <a:pPr algn="ctr"/>
                <a:r>
                  <a:rPr lang="en-US" sz="1600" dirty="0" smtClean="0">
                    <a:latin typeface="Arial" charset="0"/>
                    <a:ea typeface="Arial" charset="0"/>
                    <a:cs typeface="Arial" charset="0"/>
                  </a:rPr>
                  <a:t>Server</a:t>
                </a:r>
                <a:endParaRPr lang="en-US" dirty="0">
                  <a:latin typeface="Arial" charset="0"/>
                  <a:ea typeface="Arial" charset="0"/>
                  <a:cs typeface="Arial" charset="0"/>
                </a:endParaRPr>
              </a:p>
            </p:txBody>
          </p:sp>
          <p:pic>
            <p:nvPicPr>
              <p:cNvPr id="11" name="图片 1"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629" y="1411057"/>
                <a:ext cx="822085" cy="797044"/>
              </a:xfrm>
              <a:prstGeom prst="rect">
                <a:avLst/>
              </a:prstGeom>
            </p:spPr>
          </p:pic>
          <p:pic>
            <p:nvPicPr>
              <p:cNvPr id="12" name="图片 11"/>
              <p:cNvPicPr>
                <a:picLocks noChangeAspect="1"/>
              </p:cNvPicPr>
              <p:nvPr/>
            </p:nvPicPr>
            <p:blipFill>
              <a:blip r:embed="rId5"/>
              <a:stretch>
                <a:fillRect/>
              </a:stretch>
            </p:blipFill>
            <p:spPr>
              <a:xfrm>
                <a:off x="238107" y="1222375"/>
                <a:ext cx="486520" cy="406731"/>
              </a:xfrm>
              <a:prstGeom prst="rect">
                <a:avLst/>
              </a:prstGeom>
            </p:spPr>
          </p:pic>
          <p:sp>
            <p:nvSpPr>
              <p:cNvPr id="13" name="文本框 12"/>
              <p:cNvSpPr txBox="1"/>
              <p:nvPr/>
            </p:nvSpPr>
            <p:spPr>
              <a:xfrm>
                <a:off x="1785255" y="1095829"/>
                <a:ext cx="878114" cy="338554"/>
              </a:xfrm>
              <a:prstGeom prst="rect">
                <a:avLst/>
              </a:prstGeom>
              <a:noFill/>
            </p:spPr>
            <p:txBody>
              <a:bodyPr wrap="square" rtlCol="0">
                <a:spAutoFit/>
              </a:bodyPr>
              <a:lstStyle/>
              <a:p>
                <a:r>
                  <a:rPr lang="en-US" altLang="zh-CN" sz="1600" dirty="0" smtClean="0">
                    <a:solidFill>
                      <a:schemeClr val="tx1">
                        <a:lumMod val="95000"/>
                        <a:lumOff val="5000"/>
                      </a:schemeClr>
                    </a:solidFill>
                  </a:rPr>
                  <a:t>10 </a:t>
                </a:r>
                <a:r>
                  <a:rPr lang="en-US" altLang="zh-CN" sz="1600" dirty="0" err="1" smtClean="0">
                    <a:solidFill>
                      <a:schemeClr val="tx1">
                        <a:lumMod val="95000"/>
                        <a:lumOff val="5000"/>
                      </a:schemeClr>
                    </a:solidFill>
                  </a:rPr>
                  <a:t>ms</a:t>
                </a:r>
                <a:endParaRPr lang="zh-CN" altLang="en-US" sz="1600" dirty="0">
                  <a:solidFill>
                    <a:schemeClr val="tx1">
                      <a:lumMod val="95000"/>
                      <a:lumOff val="5000"/>
                    </a:schemeClr>
                  </a:solidFill>
                </a:endParaRPr>
              </a:p>
            </p:txBody>
          </p:sp>
          <p:sp>
            <p:nvSpPr>
              <p:cNvPr id="15" name="文本框 14"/>
              <p:cNvSpPr txBox="1"/>
              <p:nvPr/>
            </p:nvSpPr>
            <p:spPr>
              <a:xfrm>
                <a:off x="1785255" y="1467168"/>
                <a:ext cx="878114" cy="338554"/>
              </a:xfrm>
              <a:prstGeom prst="rect">
                <a:avLst/>
              </a:prstGeom>
              <a:noFill/>
            </p:spPr>
            <p:txBody>
              <a:bodyPr wrap="square" rtlCol="0">
                <a:spAutoFit/>
              </a:bodyPr>
              <a:lstStyle/>
              <a:p>
                <a:r>
                  <a:rPr lang="en-US" altLang="zh-CN" sz="1600" dirty="0" smtClean="0"/>
                  <a:t>10 </a:t>
                </a:r>
                <a:r>
                  <a:rPr lang="en-US" altLang="zh-CN" sz="1600" dirty="0" err="1" smtClean="0"/>
                  <a:t>ms</a:t>
                </a:r>
                <a:endParaRPr lang="zh-CN" altLang="en-US" sz="1600" dirty="0"/>
              </a:p>
            </p:txBody>
          </p:sp>
          <p:sp>
            <p:nvSpPr>
              <p:cNvPr id="16" name="文本框 15"/>
              <p:cNvSpPr txBox="1"/>
              <p:nvPr/>
            </p:nvSpPr>
            <p:spPr>
              <a:xfrm>
                <a:off x="1785255" y="2039493"/>
                <a:ext cx="878114" cy="338554"/>
              </a:xfrm>
              <a:prstGeom prst="rect">
                <a:avLst/>
              </a:prstGeom>
              <a:noFill/>
            </p:spPr>
            <p:txBody>
              <a:bodyPr wrap="square" rtlCol="0">
                <a:spAutoFit/>
              </a:bodyPr>
              <a:lstStyle/>
              <a:p>
                <a:r>
                  <a:rPr lang="en-US" altLang="zh-CN" sz="1600" dirty="0" smtClean="0">
                    <a:solidFill>
                      <a:srgbClr val="FF0000"/>
                    </a:solidFill>
                  </a:rPr>
                  <a:t>50 </a:t>
                </a:r>
                <a:r>
                  <a:rPr lang="en-US" altLang="zh-CN" sz="1600" dirty="0" err="1" smtClean="0">
                    <a:solidFill>
                      <a:srgbClr val="FF0000"/>
                    </a:solidFill>
                  </a:rPr>
                  <a:t>ms</a:t>
                </a:r>
                <a:endParaRPr lang="zh-CN" altLang="en-US" sz="1600" dirty="0">
                  <a:solidFill>
                    <a:srgbClr val="FF0000"/>
                  </a:solidFill>
                </a:endParaRPr>
              </a:p>
            </p:txBody>
          </p:sp>
          <p:sp>
            <p:nvSpPr>
              <p:cNvPr id="17" name="文本框 16"/>
              <p:cNvSpPr txBox="1"/>
              <p:nvPr/>
            </p:nvSpPr>
            <p:spPr>
              <a:xfrm>
                <a:off x="1785255" y="2408589"/>
                <a:ext cx="878114" cy="338554"/>
              </a:xfrm>
              <a:prstGeom prst="rect">
                <a:avLst/>
              </a:prstGeom>
              <a:noFill/>
            </p:spPr>
            <p:txBody>
              <a:bodyPr wrap="square" rtlCol="0">
                <a:spAutoFit/>
              </a:bodyPr>
              <a:lstStyle/>
              <a:p>
                <a:r>
                  <a:rPr lang="en-US" altLang="zh-CN" sz="1600" dirty="0" smtClean="0">
                    <a:solidFill>
                      <a:srgbClr val="FF0000"/>
                    </a:solidFill>
                  </a:rPr>
                  <a:t>50 </a:t>
                </a:r>
                <a:r>
                  <a:rPr lang="en-US" altLang="zh-CN" sz="1600" dirty="0" err="1" smtClean="0">
                    <a:solidFill>
                      <a:srgbClr val="FF0000"/>
                    </a:solidFill>
                  </a:rPr>
                  <a:t>ms</a:t>
                </a:r>
                <a:endParaRPr lang="zh-CN" altLang="en-US" sz="1600" dirty="0">
                  <a:solidFill>
                    <a:srgbClr val="FF0000"/>
                  </a:solidFill>
                </a:endParaRPr>
              </a:p>
            </p:txBody>
          </p:sp>
          <p:sp>
            <p:nvSpPr>
              <p:cNvPr id="19" name="矩形 18"/>
              <p:cNvSpPr/>
              <p:nvPr/>
            </p:nvSpPr>
            <p:spPr bwMode="auto">
              <a:xfrm>
                <a:off x="2888343" y="1937367"/>
                <a:ext cx="731520" cy="320040"/>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charset="0"/>
                  </a:rPr>
                  <a:t>Data 2</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20" name="矩形 19"/>
              <p:cNvSpPr/>
              <p:nvPr/>
            </p:nvSpPr>
            <p:spPr bwMode="auto">
              <a:xfrm>
                <a:off x="2888343" y="991953"/>
                <a:ext cx="731520" cy="320040"/>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charset="0"/>
                  </a:rPr>
                  <a:t>Data 1</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21" name="矩形 20"/>
              <p:cNvSpPr/>
              <p:nvPr/>
            </p:nvSpPr>
            <p:spPr bwMode="auto">
              <a:xfrm>
                <a:off x="853957" y="1593782"/>
                <a:ext cx="731520" cy="320040"/>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solidFill>
                      <a:schemeClr val="tx1"/>
                    </a:solidFill>
                    <a:latin typeface="Times New Roman" panose="02020603050405020304" charset="0"/>
                  </a:rPr>
                  <a:t>ACK </a:t>
                </a:r>
                <a:r>
                  <a:rPr kumimoji="0" lang="en-US" altLang="zh-CN" sz="1400" b="0" i="0" u="none" strike="noStrike" cap="none" normalizeH="0" baseline="0" dirty="0" smtClean="0">
                    <a:ln>
                      <a:noFill/>
                    </a:ln>
                    <a:solidFill>
                      <a:schemeClr val="tx1"/>
                    </a:solidFill>
                    <a:effectLst/>
                    <a:latin typeface="Times New Roman" panose="02020603050405020304" charset="0"/>
                  </a:rPr>
                  <a:t>1</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22" name="矩形 21"/>
              <p:cNvSpPr/>
              <p:nvPr/>
            </p:nvSpPr>
            <p:spPr bwMode="auto">
              <a:xfrm>
                <a:off x="853957" y="2536913"/>
                <a:ext cx="731520" cy="320040"/>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solidFill>
                      <a:schemeClr val="tx1"/>
                    </a:solidFill>
                    <a:latin typeface="Times New Roman" panose="02020603050405020304" charset="0"/>
                  </a:rPr>
                  <a:t>ACK </a:t>
                </a:r>
                <a:r>
                  <a:rPr lang="en-US" altLang="zh-CN" sz="1400" dirty="0">
                    <a:solidFill>
                      <a:schemeClr val="tx1"/>
                    </a:solidFill>
                    <a:latin typeface="Times New Roman" panose="02020603050405020304" charset="0"/>
                  </a:rPr>
                  <a:t>2</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sp>
          <p:nvSpPr>
            <p:cNvPr id="57" name="文本框 56"/>
            <p:cNvSpPr txBox="1"/>
            <p:nvPr/>
          </p:nvSpPr>
          <p:spPr>
            <a:xfrm>
              <a:off x="1415143" y="2853132"/>
              <a:ext cx="1727200" cy="369332"/>
            </a:xfrm>
            <a:prstGeom prst="rect">
              <a:avLst/>
            </a:prstGeom>
            <a:noFill/>
          </p:spPr>
          <p:txBody>
            <a:bodyPr wrap="square" rtlCol="0">
              <a:spAutoFit/>
            </a:bodyPr>
            <a:lstStyle/>
            <a:p>
              <a:r>
                <a:rPr lang="en-US" altLang="zh-CN" dirty="0" smtClean="0">
                  <a:solidFill>
                    <a:srgbClr val="FF0000"/>
                  </a:solidFill>
                </a:rPr>
                <a:t>RTT = 100 </a:t>
              </a:r>
              <a:r>
                <a:rPr lang="en-US" altLang="zh-CN" dirty="0" err="1" smtClean="0">
                  <a:solidFill>
                    <a:srgbClr val="FF0000"/>
                  </a:solidFill>
                </a:rPr>
                <a:t>ms</a:t>
              </a:r>
              <a:endParaRPr lang="zh-CN" altLang="en-US" dirty="0">
                <a:solidFill>
                  <a:srgbClr val="FF0000"/>
                </a:solidFill>
              </a:endParaRPr>
            </a:p>
          </p:txBody>
        </p:sp>
      </p:grpSp>
      <p:grpSp>
        <p:nvGrpSpPr>
          <p:cNvPr id="60" name="组合 59"/>
          <p:cNvGrpSpPr/>
          <p:nvPr/>
        </p:nvGrpSpPr>
        <p:grpSpPr>
          <a:xfrm>
            <a:off x="7380972" y="1900469"/>
            <a:ext cx="4522935" cy="2195423"/>
            <a:chOff x="6855866" y="954753"/>
            <a:chExt cx="4522935" cy="2195423"/>
          </a:xfrm>
        </p:grpSpPr>
        <p:grpSp>
          <p:nvGrpSpPr>
            <p:cNvPr id="24" name="组合 23"/>
            <p:cNvGrpSpPr/>
            <p:nvPr/>
          </p:nvGrpSpPr>
          <p:grpSpPr>
            <a:xfrm>
              <a:off x="6855866" y="954753"/>
              <a:ext cx="4522935" cy="1755190"/>
              <a:chOff x="238107" y="991953"/>
              <a:chExt cx="4522935" cy="1755190"/>
            </a:xfrm>
          </p:grpSpPr>
          <p:cxnSp>
            <p:nvCxnSpPr>
              <p:cNvPr id="25" name="直接箭头连接符 24"/>
              <p:cNvCxnSpPr/>
              <p:nvPr/>
            </p:nvCxnSpPr>
            <p:spPr bwMode="auto">
              <a:xfrm flipV="1">
                <a:off x="842400" y="1389600"/>
                <a:ext cx="27432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bwMode="auto">
              <a:xfrm flipV="1">
                <a:off x="842400" y="1505886"/>
                <a:ext cx="2743200" cy="0"/>
              </a:xfrm>
              <a:prstGeom prst="straightConnector1">
                <a:avLst/>
              </a:prstGeom>
              <a:ln w="44450">
                <a:solidFill>
                  <a:srgbClr val="FF0000"/>
                </a:solidFill>
                <a:headEnd type="triangle" w="med" len="med"/>
                <a:tailEnd type="non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bwMode="auto">
              <a:xfrm flipV="1">
                <a:off x="842400" y="2331022"/>
                <a:ext cx="2743200" cy="0"/>
              </a:xfrm>
              <a:prstGeom prst="straightConnector1">
                <a:avLst/>
              </a:prstGeom>
              <a:ln w="4445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bwMode="auto">
              <a:xfrm flipV="1">
                <a:off x="842400" y="2461108"/>
                <a:ext cx="2743200" cy="0"/>
              </a:xfrm>
              <a:prstGeom prst="straightConnector1">
                <a:avLst/>
              </a:prstGeom>
              <a:ln w="28575">
                <a:headEnd type="triangle" w="med" len="med"/>
                <a:tailEnd type="none"/>
              </a:ln>
            </p:spPr>
            <p:style>
              <a:lnRef idx="1">
                <a:schemeClr val="dk1"/>
              </a:lnRef>
              <a:fillRef idx="0">
                <a:schemeClr val="dk1"/>
              </a:fillRef>
              <a:effectRef idx="0">
                <a:schemeClr val="dk1"/>
              </a:effectRef>
              <a:fontRef idx="minor">
                <a:schemeClr val="tx1"/>
              </a:fontRef>
            </p:style>
          </p:cxnSp>
          <p:pic>
            <p:nvPicPr>
              <p:cNvPr id="29" name="图片 4" descr="antenna.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107" y="2162004"/>
                <a:ext cx="428858" cy="428858"/>
              </a:xfrm>
              <a:prstGeom prst="rect">
                <a:avLst/>
              </a:prstGeom>
            </p:spPr>
          </p:pic>
          <p:sp>
            <p:nvSpPr>
              <p:cNvPr id="30" name="TextBox 10"/>
              <p:cNvSpPr txBox="1"/>
              <p:nvPr/>
            </p:nvSpPr>
            <p:spPr>
              <a:xfrm>
                <a:off x="3680299" y="2213043"/>
                <a:ext cx="1080743" cy="338554"/>
              </a:xfrm>
              <a:prstGeom prst="rect">
                <a:avLst/>
              </a:prstGeom>
              <a:noFill/>
            </p:spPr>
            <p:txBody>
              <a:bodyPr wrap="square" rtlCol="0">
                <a:spAutoFit/>
              </a:bodyPr>
              <a:lstStyle/>
              <a:p>
                <a:pPr algn="ctr"/>
                <a:r>
                  <a:rPr lang="en-US" sz="1600" dirty="0" smtClean="0">
                    <a:latin typeface="Arial" charset="0"/>
                    <a:ea typeface="Arial" charset="0"/>
                    <a:cs typeface="Arial" charset="0"/>
                  </a:rPr>
                  <a:t>Server</a:t>
                </a:r>
                <a:endParaRPr lang="en-US" dirty="0">
                  <a:latin typeface="Arial" charset="0"/>
                  <a:ea typeface="Arial" charset="0"/>
                  <a:cs typeface="Arial" charset="0"/>
                </a:endParaRPr>
              </a:p>
            </p:txBody>
          </p:sp>
          <p:pic>
            <p:nvPicPr>
              <p:cNvPr id="31" name="图片 1"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629" y="1411057"/>
                <a:ext cx="822085" cy="797044"/>
              </a:xfrm>
              <a:prstGeom prst="rect">
                <a:avLst/>
              </a:prstGeom>
            </p:spPr>
          </p:pic>
          <p:pic>
            <p:nvPicPr>
              <p:cNvPr id="32" name="图片 31"/>
              <p:cNvPicPr>
                <a:picLocks noChangeAspect="1"/>
              </p:cNvPicPr>
              <p:nvPr/>
            </p:nvPicPr>
            <p:blipFill>
              <a:blip r:embed="rId5"/>
              <a:stretch>
                <a:fillRect/>
              </a:stretch>
            </p:blipFill>
            <p:spPr>
              <a:xfrm>
                <a:off x="238107" y="1222375"/>
                <a:ext cx="486520" cy="406731"/>
              </a:xfrm>
              <a:prstGeom prst="rect">
                <a:avLst/>
              </a:prstGeom>
            </p:spPr>
          </p:pic>
          <p:sp>
            <p:nvSpPr>
              <p:cNvPr id="33" name="文本框 32"/>
              <p:cNvSpPr txBox="1"/>
              <p:nvPr/>
            </p:nvSpPr>
            <p:spPr>
              <a:xfrm>
                <a:off x="1785255" y="1095829"/>
                <a:ext cx="878114" cy="338554"/>
              </a:xfrm>
              <a:prstGeom prst="rect">
                <a:avLst/>
              </a:prstGeom>
              <a:noFill/>
            </p:spPr>
            <p:txBody>
              <a:bodyPr wrap="square" rtlCol="0">
                <a:spAutoFit/>
              </a:bodyPr>
              <a:lstStyle/>
              <a:p>
                <a:r>
                  <a:rPr lang="en-US" altLang="zh-CN" sz="1600" dirty="0" smtClean="0">
                    <a:solidFill>
                      <a:schemeClr val="tx1">
                        <a:lumMod val="95000"/>
                        <a:lumOff val="5000"/>
                      </a:schemeClr>
                    </a:solidFill>
                  </a:rPr>
                  <a:t>10 </a:t>
                </a:r>
                <a:r>
                  <a:rPr lang="en-US" altLang="zh-CN" sz="1600" dirty="0" err="1" smtClean="0">
                    <a:solidFill>
                      <a:schemeClr val="tx1">
                        <a:lumMod val="95000"/>
                        <a:lumOff val="5000"/>
                      </a:schemeClr>
                    </a:solidFill>
                  </a:rPr>
                  <a:t>ms</a:t>
                </a:r>
                <a:endParaRPr lang="zh-CN" altLang="en-US" sz="1600" dirty="0">
                  <a:solidFill>
                    <a:schemeClr val="tx1">
                      <a:lumMod val="95000"/>
                      <a:lumOff val="5000"/>
                    </a:schemeClr>
                  </a:solidFill>
                </a:endParaRPr>
              </a:p>
            </p:txBody>
          </p:sp>
          <p:sp>
            <p:nvSpPr>
              <p:cNvPr id="34" name="文本框 33"/>
              <p:cNvSpPr txBox="1"/>
              <p:nvPr/>
            </p:nvSpPr>
            <p:spPr>
              <a:xfrm>
                <a:off x="1785255" y="1467168"/>
                <a:ext cx="878114" cy="338554"/>
              </a:xfrm>
              <a:prstGeom prst="rect">
                <a:avLst/>
              </a:prstGeom>
              <a:noFill/>
            </p:spPr>
            <p:txBody>
              <a:bodyPr wrap="square" rtlCol="0">
                <a:spAutoFit/>
              </a:bodyPr>
              <a:lstStyle/>
              <a:p>
                <a:r>
                  <a:rPr lang="en-US" altLang="zh-CN" sz="1600" dirty="0" smtClean="0">
                    <a:solidFill>
                      <a:srgbClr val="FF0000"/>
                    </a:solidFill>
                  </a:rPr>
                  <a:t>10 </a:t>
                </a:r>
                <a:r>
                  <a:rPr lang="en-US" altLang="zh-CN" sz="1600" dirty="0" err="1" smtClean="0">
                    <a:solidFill>
                      <a:srgbClr val="FF0000"/>
                    </a:solidFill>
                  </a:rPr>
                  <a:t>ms</a:t>
                </a:r>
                <a:endParaRPr lang="zh-CN" altLang="en-US" sz="1600" dirty="0">
                  <a:solidFill>
                    <a:srgbClr val="FF0000"/>
                  </a:solidFill>
                </a:endParaRPr>
              </a:p>
            </p:txBody>
          </p:sp>
          <p:sp>
            <p:nvSpPr>
              <p:cNvPr id="35" name="文本框 34"/>
              <p:cNvSpPr txBox="1"/>
              <p:nvPr/>
            </p:nvSpPr>
            <p:spPr>
              <a:xfrm>
                <a:off x="1785255" y="2024979"/>
                <a:ext cx="878114" cy="338554"/>
              </a:xfrm>
              <a:prstGeom prst="rect">
                <a:avLst/>
              </a:prstGeom>
              <a:noFill/>
            </p:spPr>
            <p:txBody>
              <a:bodyPr wrap="square" rtlCol="0">
                <a:spAutoFit/>
              </a:bodyPr>
              <a:lstStyle/>
              <a:p>
                <a:r>
                  <a:rPr lang="en-US" altLang="zh-CN" sz="1600" dirty="0" smtClean="0">
                    <a:solidFill>
                      <a:srgbClr val="FF0000"/>
                    </a:solidFill>
                  </a:rPr>
                  <a:t>50 </a:t>
                </a:r>
                <a:r>
                  <a:rPr lang="en-US" altLang="zh-CN" sz="1600" dirty="0" err="1" smtClean="0">
                    <a:solidFill>
                      <a:srgbClr val="FF0000"/>
                    </a:solidFill>
                  </a:rPr>
                  <a:t>ms</a:t>
                </a:r>
                <a:endParaRPr lang="zh-CN" altLang="en-US" sz="1600" dirty="0">
                  <a:solidFill>
                    <a:srgbClr val="FF0000"/>
                  </a:solidFill>
                </a:endParaRPr>
              </a:p>
            </p:txBody>
          </p:sp>
          <p:sp>
            <p:nvSpPr>
              <p:cNvPr id="36" name="文本框 35"/>
              <p:cNvSpPr txBox="1"/>
              <p:nvPr/>
            </p:nvSpPr>
            <p:spPr>
              <a:xfrm>
                <a:off x="1785255" y="2408589"/>
                <a:ext cx="878114" cy="338554"/>
              </a:xfrm>
              <a:prstGeom prst="rect">
                <a:avLst/>
              </a:prstGeom>
              <a:noFill/>
            </p:spPr>
            <p:txBody>
              <a:bodyPr wrap="square" rtlCol="0">
                <a:spAutoFit/>
              </a:bodyPr>
              <a:lstStyle/>
              <a:p>
                <a:r>
                  <a:rPr lang="en-US" altLang="zh-CN" sz="1600" dirty="0" smtClean="0"/>
                  <a:t>50 </a:t>
                </a:r>
                <a:r>
                  <a:rPr lang="en-US" altLang="zh-CN" sz="1600" dirty="0" err="1" smtClean="0"/>
                  <a:t>ms</a:t>
                </a:r>
                <a:endParaRPr lang="zh-CN" altLang="en-US" sz="1600" dirty="0"/>
              </a:p>
            </p:txBody>
          </p:sp>
          <p:sp>
            <p:nvSpPr>
              <p:cNvPr id="37" name="矩形 36"/>
              <p:cNvSpPr/>
              <p:nvPr/>
            </p:nvSpPr>
            <p:spPr bwMode="auto">
              <a:xfrm>
                <a:off x="2888343" y="1937367"/>
                <a:ext cx="731520" cy="320040"/>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charset="0"/>
                  </a:rPr>
                  <a:t>Data 2</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38" name="矩形 37"/>
              <p:cNvSpPr/>
              <p:nvPr/>
            </p:nvSpPr>
            <p:spPr bwMode="auto">
              <a:xfrm>
                <a:off x="2888343" y="991953"/>
                <a:ext cx="731520" cy="320040"/>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charset="0"/>
                  </a:rPr>
                  <a:t>Data 1</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39" name="矩形 38"/>
              <p:cNvSpPr/>
              <p:nvPr/>
            </p:nvSpPr>
            <p:spPr bwMode="auto">
              <a:xfrm>
                <a:off x="853957" y="1593782"/>
                <a:ext cx="731520" cy="320040"/>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solidFill>
                      <a:schemeClr val="tx1"/>
                    </a:solidFill>
                    <a:latin typeface="Times New Roman" panose="02020603050405020304" charset="0"/>
                  </a:rPr>
                  <a:t>ACK </a:t>
                </a:r>
                <a:r>
                  <a:rPr kumimoji="0" lang="en-US" altLang="zh-CN" sz="1400" b="0" i="0" u="none" strike="noStrike" cap="none" normalizeH="0" baseline="0" dirty="0" smtClean="0">
                    <a:ln>
                      <a:noFill/>
                    </a:ln>
                    <a:solidFill>
                      <a:schemeClr val="tx1"/>
                    </a:solidFill>
                    <a:effectLst/>
                    <a:latin typeface="Times New Roman" panose="02020603050405020304" charset="0"/>
                  </a:rPr>
                  <a:t>1</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40" name="矩形 39"/>
              <p:cNvSpPr/>
              <p:nvPr/>
            </p:nvSpPr>
            <p:spPr bwMode="auto">
              <a:xfrm>
                <a:off x="1139367" y="1593782"/>
                <a:ext cx="731520" cy="320040"/>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solidFill>
                      <a:schemeClr val="tx1"/>
                    </a:solidFill>
                    <a:latin typeface="Times New Roman" panose="02020603050405020304" charset="0"/>
                  </a:rPr>
                  <a:t>ACK </a:t>
                </a:r>
                <a:r>
                  <a:rPr lang="en-US" altLang="zh-CN" sz="1400" dirty="0">
                    <a:solidFill>
                      <a:schemeClr val="tx1"/>
                    </a:solidFill>
                    <a:latin typeface="Times New Roman" panose="02020603050405020304" charset="0"/>
                  </a:rPr>
                  <a:t>2</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sp>
          <p:nvSpPr>
            <p:cNvPr id="58" name="文本框 57"/>
            <p:cNvSpPr txBox="1"/>
            <p:nvPr/>
          </p:nvSpPr>
          <p:spPr>
            <a:xfrm>
              <a:off x="7978471" y="2780844"/>
              <a:ext cx="1727200" cy="369332"/>
            </a:xfrm>
            <a:prstGeom prst="rect">
              <a:avLst/>
            </a:prstGeom>
            <a:noFill/>
          </p:spPr>
          <p:txBody>
            <a:bodyPr wrap="square" rtlCol="0">
              <a:spAutoFit/>
            </a:bodyPr>
            <a:lstStyle/>
            <a:p>
              <a:r>
                <a:rPr lang="en-US" altLang="zh-CN" dirty="0" smtClean="0">
                  <a:solidFill>
                    <a:srgbClr val="FF0000"/>
                  </a:solidFill>
                </a:rPr>
                <a:t>RTT = 60 </a:t>
              </a:r>
              <a:r>
                <a:rPr lang="en-US" altLang="zh-CN" dirty="0" err="1" smtClean="0">
                  <a:solidFill>
                    <a:srgbClr val="FF0000"/>
                  </a:solidFill>
                </a:rPr>
                <a:t>ms</a:t>
              </a:r>
              <a:endParaRPr lang="zh-CN" altLang="en-US" dirty="0">
                <a:solidFill>
                  <a:srgbClr val="FF0000"/>
                </a:solidFill>
              </a:endParaRPr>
            </a:p>
          </p:txBody>
        </p:sp>
      </p:grpSp>
    </p:spTree>
    <p:extLst>
      <p:ext uri="{BB962C8B-B14F-4D97-AF65-F5344CB8AC3E}">
        <p14:creationId xmlns:p14="http://schemas.microsoft.com/office/powerpoint/2010/main" val="1722167733"/>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Methodology </a:t>
            </a:r>
            <a:endParaRPr lang="zh-CN" altLang="en-US" dirty="0"/>
          </a:p>
        </p:txBody>
      </p:sp>
      <p:sp>
        <p:nvSpPr>
          <p:cNvPr id="3" name="内容占位符 2"/>
          <p:cNvSpPr>
            <a:spLocks noGrp="1"/>
          </p:cNvSpPr>
          <p:nvPr>
            <p:ph idx="1"/>
          </p:nvPr>
        </p:nvSpPr>
        <p:spPr/>
        <p:txBody>
          <a:bodyPr/>
          <a:lstStyle/>
          <a:p>
            <a:r>
              <a:rPr lang="en-US" altLang="zh-CN" dirty="0" smtClean="0"/>
              <a:t>Websites with different sizes and number of resources</a:t>
            </a:r>
          </a:p>
          <a:p>
            <a:r>
              <a:rPr lang="en-US" altLang="zh-CN" dirty="0" smtClean="0"/>
              <a:t>Simulation: </a:t>
            </a:r>
            <a:r>
              <a:rPr lang="en-US" altLang="zh-CN" dirty="0" err="1" smtClean="0"/>
              <a:t>Mininet</a:t>
            </a:r>
            <a:r>
              <a:rPr lang="en-US" altLang="zh-CN" dirty="0" smtClean="0"/>
              <a:t> + </a:t>
            </a:r>
            <a:r>
              <a:rPr lang="en-US" altLang="zh-CN" dirty="0" err="1" smtClean="0"/>
              <a:t>mpquic</a:t>
            </a:r>
            <a:r>
              <a:rPr lang="en-US" altLang="zh-CN" dirty="0" smtClean="0"/>
              <a:t>-go</a:t>
            </a:r>
          </a:p>
          <a:p>
            <a:endParaRPr lang="en-US" altLang="zh-CN" dirty="0"/>
          </a:p>
          <a:p>
            <a:endParaRPr lang="en-US" altLang="zh-CN" dirty="0" smtClean="0"/>
          </a:p>
          <a:p>
            <a:endParaRPr lang="en-US" altLang="zh-CN" dirty="0" smtClean="0"/>
          </a:p>
          <a:p>
            <a:r>
              <a:rPr lang="en-US" altLang="zh-CN" dirty="0" smtClean="0"/>
              <a:t>Real-world Setup</a:t>
            </a:r>
            <a:endParaRPr lang="zh-CN" altLang="en-US" dirty="0"/>
          </a:p>
        </p:txBody>
      </p:sp>
      <p:graphicFrame>
        <p:nvGraphicFramePr>
          <p:cNvPr id="21" name="Table 3"/>
          <p:cNvGraphicFramePr>
            <a:graphicFrameLocks noGrp="1"/>
          </p:cNvGraphicFramePr>
          <p:nvPr>
            <p:extLst>
              <p:ext uri="{D42A27DB-BD31-4B8C-83A1-F6EECF244321}">
                <p14:modId xmlns:p14="http://schemas.microsoft.com/office/powerpoint/2010/main" val="936385802"/>
              </p:ext>
            </p:extLst>
          </p:nvPr>
        </p:nvGraphicFramePr>
        <p:xfrm>
          <a:off x="1608324" y="2176070"/>
          <a:ext cx="9266571" cy="1371600"/>
        </p:xfrm>
        <a:graphic>
          <a:graphicData uri="http://schemas.openxmlformats.org/drawingml/2006/table">
            <a:tbl>
              <a:tblPr firstRow="1" bandRow="1">
                <a:tableStyleId>{073A0DAA-6AF3-43AB-8588-CEC1D06C72B9}</a:tableStyleId>
              </a:tblPr>
              <a:tblGrid>
                <a:gridCol w="2185889">
                  <a:extLst>
                    <a:ext uri="{9D8B030D-6E8A-4147-A177-3AD203B41FA5}">
                      <a16:colId xmlns:a16="http://schemas.microsoft.com/office/drawing/2014/main" xmlns="" val="20000"/>
                    </a:ext>
                  </a:extLst>
                </a:gridCol>
                <a:gridCol w="3557273">
                  <a:extLst>
                    <a:ext uri="{9D8B030D-6E8A-4147-A177-3AD203B41FA5}">
                      <a16:colId xmlns:a16="http://schemas.microsoft.com/office/drawing/2014/main" xmlns="" val="20001"/>
                    </a:ext>
                  </a:extLst>
                </a:gridCol>
                <a:gridCol w="3523409">
                  <a:extLst>
                    <a:ext uri="{9D8B030D-6E8A-4147-A177-3AD203B41FA5}">
                      <a16:colId xmlns:a16="http://schemas.microsoft.com/office/drawing/2014/main" xmlns="" val="20002"/>
                    </a:ext>
                  </a:extLst>
                </a:gridCol>
              </a:tblGrid>
              <a:tr h="2579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lt1"/>
                          </a:solidFill>
                          <a:latin typeface="+mn-lt"/>
                          <a:ea typeface="+mn-ea"/>
                          <a:cs typeface="+mn-cs"/>
                        </a:rPr>
                        <a:t>HETEROGENEITY</a:t>
                      </a:r>
                    </a:p>
                  </a:txBody>
                  <a:tcPr/>
                </a:tc>
                <a:tc>
                  <a:txBody>
                    <a:bodyPr/>
                    <a:lstStyle/>
                    <a:p>
                      <a:pPr>
                        <a:lnSpc>
                          <a:spcPct val="100000"/>
                        </a:lnSpc>
                      </a:pPr>
                      <a:r>
                        <a:rPr lang="en-US" sz="1200" b="1" kern="1200" dirty="0" smtClean="0">
                          <a:solidFill>
                            <a:schemeClr val="lt1"/>
                          </a:solidFill>
                          <a:latin typeface="+mn-lt"/>
                          <a:ea typeface="+mn-ea"/>
                          <a:cs typeface="+mn-cs"/>
                        </a:rPr>
                        <a:t>PATH 1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PATH 2</a:t>
                      </a:r>
                      <a:endParaRPr lang="en-US" sz="1200" dirty="0" smtClean="0"/>
                    </a:p>
                  </a:txBody>
                  <a:tcPr/>
                </a:tc>
                <a:extLst>
                  <a:ext uri="{0D108BD9-81ED-4DB2-BD59-A6C34878D82A}">
                    <a16:rowId xmlns:a16="http://schemas.microsoft.com/office/drawing/2014/main" xmlns="" val="10000"/>
                  </a:ext>
                </a:extLst>
              </a:tr>
              <a:tr h="25795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Low</a:t>
                      </a: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0" dirty="0" smtClean="0"/>
                        <a:t>5 Mbps Bandwidth, 10 </a:t>
                      </a:r>
                      <a:r>
                        <a:rPr lang="en-US" sz="1200" kern="0" dirty="0" err="1" smtClean="0"/>
                        <a:t>ms</a:t>
                      </a:r>
                      <a:r>
                        <a:rPr lang="en-US" sz="1200" kern="0" dirty="0" smtClean="0"/>
                        <a:t> OWD, 0 PLR</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5 Mbps Bandwidth, 10 </a:t>
                      </a:r>
                      <a:r>
                        <a:rPr lang="en-US" sz="1200" dirty="0" err="1" smtClean="0"/>
                        <a:t>ms</a:t>
                      </a:r>
                      <a:r>
                        <a:rPr lang="en-US" sz="1200" dirty="0" smtClean="0"/>
                        <a:t> OWD, 0 PLR </a:t>
                      </a:r>
                      <a:endParaRPr lang="is-IS" sz="1200" dirty="0" smtClean="0"/>
                    </a:p>
                  </a:txBody>
                  <a:tcPr anchor="ctr"/>
                </a:tc>
                <a:extLst>
                  <a:ext uri="{0D108BD9-81ED-4DB2-BD59-A6C34878D82A}">
                    <a16:rowId xmlns:a16="http://schemas.microsoft.com/office/drawing/2014/main" xmlns="" val="10001"/>
                  </a:ext>
                </a:extLst>
              </a:tr>
              <a:tr h="25795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Low and </a:t>
                      </a:r>
                      <a:r>
                        <a:rPr lang="en-US" sz="1200" dirty="0" err="1" smtClean="0"/>
                        <a:t>Lossy</a:t>
                      </a:r>
                      <a:r>
                        <a:rPr lang="en-US" sz="1200" dirty="0" smtClean="0"/>
                        <a:t> </a:t>
                      </a: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5 Mbps Bandwidth, 10 </a:t>
                      </a:r>
                      <a:r>
                        <a:rPr lang="en-US" altLang="zh-CN" sz="1200" dirty="0" err="1" smtClean="0"/>
                        <a:t>ms</a:t>
                      </a:r>
                      <a:r>
                        <a:rPr lang="en-US" altLang="zh-CN" sz="1200" dirty="0" smtClean="0"/>
                        <a:t> OWD, 2% PLR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5 Mbps Bandwidth, 10 </a:t>
                      </a:r>
                      <a:r>
                        <a:rPr lang="en-US" sz="1200" dirty="0" err="1" smtClean="0"/>
                        <a:t>ms</a:t>
                      </a:r>
                      <a:r>
                        <a:rPr lang="en-US" sz="1200" dirty="0" smtClean="0"/>
                        <a:t> OWD, 2% PLR</a:t>
                      </a:r>
                      <a:endParaRPr lang="is-IS" sz="1200" dirty="0" smtClean="0"/>
                    </a:p>
                  </a:txBody>
                  <a:tcPr anchor="ctr"/>
                </a:tc>
                <a:extLst>
                  <a:ext uri="{0D108BD9-81ED-4DB2-BD59-A6C34878D82A}">
                    <a16:rowId xmlns:a16="http://schemas.microsoft.com/office/drawing/2014/main" xmlns="" val="10002"/>
                  </a:ext>
                </a:extLst>
              </a:tr>
              <a:tr h="25795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High </a:t>
                      </a: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3 Mbps Bandwidth, 10 </a:t>
                      </a:r>
                      <a:r>
                        <a:rPr lang="en-US" sz="1200" dirty="0" err="1" smtClean="0"/>
                        <a:t>ms</a:t>
                      </a:r>
                      <a:r>
                        <a:rPr lang="en-US" sz="1200" dirty="0" smtClean="0"/>
                        <a:t> OWD, 0 PLR</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7 Mbps Bandwidth, 50 </a:t>
                      </a:r>
                      <a:r>
                        <a:rPr lang="en-US" sz="1200" dirty="0" err="1" smtClean="0"/>
                        <a:t>ms</a:t>
                      </a:r>
                      <a:r>
                        <a:rPr lang="en-US" sz="1200" dirty="0" smtClean="0"/>
                        <a:t> OWD, 0 PLR</a:t>
                      </a:r>
                      <a:endParaRPr lang="is-IS" sz="1200" dirty="0" smtClean="0"/>
                    </a:p>
                  </a:txBody>
                  <a:tcPr anchor="ctr"/>
                </a:tc>
                <a:extLst>
                  <a:ext uri="{0D108BD9-81ED-4DB2-BD59-A6C34878D82A}">
                    <a16:rowId xmlns:a16="http://schemas.microsoft.com/office/drawing/2014/main" xmlns="" val="10003"/>
                  </a:ext>
                </a:extLst>
              </a:tr>
              <a:tr h="25795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High and </a:t>
                      </a:r>
                      <a:r>
                        <a:rPr lang="en-US" sz="1200" dirty="0" err="1" smtClean="0"/>
                        <a:t>Lossy</a:t>
                      </a:r>
                      <a:endParaRPr lang="en-US" sz="1200" dirty="0" smtClean="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t>3 Mbps Bandwidth, 10 </a:t>
                      </a:r>
                      <a:r>
                        <a:rPr lang="en-US" sz="1200" dirty="0" err="1" smtClean="0"/>
                        <a:t>ms</a:t>
                      </a:r>
                      <a:r>
                        <a:rPr lang="en-US" sz="1200" dirty="0" smtClean="0"/>
                        <a:t> OWD, 2% PLR</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7 Mbps Bandwidth, 50 </a:t>
                      </a:r>
                      <a:r>
                        <a:rPr lang="en-US" sz="1200" dirty="0" err="1" smtClean="0"/>
                        <a:t>ms</a:t>
                      </a:r>
                      <a:r>
                        <a:rPr lang="en-US" sz="1200" dirty="0" smtClean="0"/>
                        <a:t> OWD, 2% PLR</a:t>
                      </a:r>
                      <a:endParaRPr lang="is-IS" sz="1200" dirty="0" smtClean="0"/>
                    </a:p>
                  </a:txBody>
                  <a:tcPr anchor="ctr"/>
                </a:tc>
                <a:extLst>
                  <a:ext uri="{0D108BD9-81ED-4DB2-BD59-A6C34878D82A}">
                    <a16:rowId xmlns:a16="http://schemas.microsoft.com/office/drawing/2014/main" xmlns="" val="1068859563"/>
                  </a:ext>
                </a:extLst>
              </a:tr>
            </a:tbl>
          </a:graphicData>
        </a:graphic>
      </p:graphicFrame>
      <p:grpSp>
        <p:nvGrpSpPr>
          <p:cNvPr id="39" name="组合 38"/>
          <p:cNvGrpSpPr/>
          <p:nvPr/>
        </p:nvGrpSpPr>
        <p:grpSpPr>
          <a:xfrm>
            <a:off x="8080326" y="1041199"/>
            <a:ext cx="3265854" cy="649325"/>
            <a:chOff x="8080326" y="1041199"/>
            <a:chExt cx="3265854" cy="649325"/>
          </a:xfrm>
        </p:grpSpPr>
        <p:pic>
          <p:nvPicPr>
            <p:cNvPr id="1026" name="Picture 2" descr="https://timgsa.baidu.com/timg?image&amp;quality=80&amp;size=b9999_10000&amp;sec=1565438528004&amp;di=d72eceda35f5b82dc076fd5ab4771136&amp;imgtype=0&amp;src=http%3A%2F%2Fwww.leezon.net%2Fuploads%2Fnews%2F201705311207598959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0326" y="1041199"/>
              <a:ext cx="1802814" cy="515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65438558636&amp;di=9660a85f1113ac3381c7d82fde6351aa&amp;imgtype=0&amp;src=http%3A%2F%2Fimgs.ebrun.com%2Fresources%2F2014_06%2F2014_06_30%2F201406304951404109565054_origi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83140" y="1159053"/>
              <a:ext cx="1463040" cy="53147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文本框 21"/>
          <p:cNvSpPr txBox="1"/>
          <p:nvPr/>
        </p:nvSpPr>
        <p:spPr>
          <a:xfrm>
            <a:off x="5891703" y="3595765"/>
            <a:ext cx="3754369" cy="830997"/>
          </a:xfrm>
          <a:prstGeom prst="rect">
            <a:avLst/>
          </a:prstGeom>
          <a:noFill/>
        </p:spPr>
        <p:txBody>
          <a:bodyPr wrap="square" rtlCol="0">
            <a:spAutoFit/>
          </a:bodyPr>
          <a:lstStyle/>
          <a:p>
            <a:r>
              <a:rPr lang="en-US" altLang="zh-CN" sz="1600" dirty="0" smtClean="0">
                <a:solidFill>
                  <a:srgbClr val="FF0000"/>
                </a:solidFill>
              </a:rPr>
              <a:t>Aggregated bandwidth = 10 Mbps</a:t>
            </a:r>
          </a:p>
          <a:p>
            <a:endParaRPr lang="en-US" altLang="zh-CN" sz="1600" dirty="0" smtClean="0">
              <a:solidFill>
                <a:srgbClr val="FF0000"/>
              </a:solidFill>
            </a:endParaRPr>
          </a:p>
          <a:p>
            <a:endParaRPr lang="zh-CN" altLang="en-US" sz="1600" dirty="0">
              <a:solidFill>
                <a:srgbClr val="FF0000"/>
              </a:solidFill>
            </a:endParaRPr>
          </a:p>
        </p:txBody>
      </p:sp>
      <p:grpSp>
        <p:nvGrpSpPr>
          <p:cNvPr id="34" name="组合 33"/>
          <p:cNvGrpSpPr/>
          <p:nvPr/>
        </p:nvGrpSpPr>
        <p:grpSpPr>
          <a:xfrm>
            <a:off x="2290493" y="2730142"/>
            <a:ext cx="514122" cy="825242"/>
            <a:chOff x="2290493" y="2730142"/>
            <a:chExt cx="514122" cy="825242"/>
          </a:xfrm>
        </p:grpSpPr>
        <p:sp>
          <p:nvSpPr>
            <p:cNvPr id="27" name="圆角矩形 26"/>
            <p:cNvSpPr/>
            <p:nvPr/>
          </p:nvSpPr>
          <p:spPr bwMode="auto">
            <a:xfrm>
              <a:off x="2329218" y="3297708"/>
              <a:ext cx="475397" cy="257676"/>
            </a:xfrm>
            <a:prstGeom prst="round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8" name="圆角矩形 27"/>
            <p:cNvSpPr/>
            <p:nvPr/>
          </p:nvSpPr>
          <p:spPr bwMode="auto">
            <a:xfrm>
              <a:off x="2290493" y="2730142"/>
              <a:ext cx="475397" cy="257676"/>
            </a:xfrm>
            <a:prstGeom prst="round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grpSp>
        <p:nvGrpSpPr>
          <p:cNvPr id="37" name="组合 36"/>
          <p:cNvGrpSpPr/>
          <p:nvPr/>
        </p:nvGrpSpPr>
        <p:grpSpPr>
          <a:xfrm>
            <a:off x="723300" y="2520426"/>
            <a:ext cx="729608" cy="1004065"/>
            <a:chOff x="723300" y="2520426"/>
            <a:chExt cx="729608" cy="1004065"/>
          </a:xfrm>
        </p:grpSpPr>
        <p:sp>
          <p:nvSpPr>
            <p:cNvPr id="35" name="文本框 34"/>
            <p:cNvSpPr txBox="1"/>
            <p:nvPr/>
          </p:nvSpPr>
          <p:spPr>
            <a:xfrm>
              <a:off x="757280" y="2585542"/>
              <a:ext cx="647325" cy="338554"/>
            </a:xfrm>
            <a:prstGeom prst="rect">
              <a:avLst/>
            </a:prstGeom>
            <a:noFill/>
          </p:spPr>
          <p:txBody>
            <a:bodyPr wrap="square" rtlCol="0">
              <a:spAutoFit/>
            </a:bodyPr>
            <a:lstStyle/>
            <a:p>
              <a:r>
                <a:rPr lang="en-US" altLang="zh-CN" sz="1600" dirty="0" smtClean="0">
                  <a:solidFill>
                    <a:srgbClr val="FF0000"/>
                  </a:solidFill>
                </a:rPr>
                <a:t>Low</a:t>
              </a:r>
              <a:endParaRPr lang="zh-CN" altLang="en-US" sz="1600" dirty="0">
                <a:solidFill>
                  <a:srgbClr val="FF0000"/>
                </a:solidFill>
              </a:endParaRPr>
            </a:p>
          </p:txBody>
        </p:sp>
        <p:sp>
          <p:nvSpPr>
            <p:cNvPr id="38" name="文本框 37"/>
            <p:cNvSpPr txBox="1"/>
            <p:nvPr/>
          </p:nvSpPr>
          <p:spPr>
            <a:xfrm>
              <a:off x="723300" y="3128431"/>
              <a:ext cx="647325" cy="338554"/>
            </a:xfrm>
            <a:prstGeom prst="rect">
              <a:avLst/>
            </a:prstGeom>
            <a:noFill/>
          </p:spPr>
          <p:txBody>
            <a:bodyPr wrap="square" rtlCol="0">
              <a:spAutoFit/>
            </a:bodyPr>
            <a:lstStyle/>
            <a:p>
              <a:r>
                <a:rPr lang="en-US" altLang="zh-CN" sz="1600" dirty="0" smtClean="0">
                  <a:solidFill>
                    <a:srgbClr val="FF0000"/>
                  </a:solidFill>
                </a:rPr>
                <a:t>High</a:t>
              </a:r>
              <a:endParaRPr lang="zh-CN" altLang="en-US" sz="1600" dirty="0">
                <a:solidFill>
                  <a:srgbClr val="FF0000"/>
                </a:solidFill>
              </a:endParaRPr>
            </a:p>
          </p:txBody>
        </p:sp>
        <p:sp>
          <p:nvSpPr>
            <p:cNvPr id="36" name="左大括号 35"/>
            <p:cNvSpPr/>
            <p:nvPr/>
          </p:nvSpPr>
          <p:spPr bwMode="auto">
            <a:xfrm>
              <a:off x="1353169" y="2520426"/>
              <a:ext cx="97809" cy="467392"/>
            </a:xfrm>
            <a:prstGeom prst="leftBrace">
              <a:avLst/>
            </a:prstGeom>
            <a:ln w="2857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40" name="左大括号 39"/>
            <p:cNvSpPr/>
            <p:nvPr/>
          </p:nvSpPr>
          <p:spPr bwMode="auto">
            <a:xfrm>
              <a:off x="1355099" y="3057099"/>
              <a:ext cx="97809" cy="467392"/>
            </a:xfrm>
            <a:prstGeom prst="leftBrace">
              <a:avLst/>
            </a:prstGeom>
            <a:ln w="2857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grpSp>
        <p:nvGrpSpPr>
          <p:cNvPr id="42" name="组合 41"/>
          <p:cNvGrpSpPr/>
          <p:nvPr/>
        </p:nvGrpSpPr>
        <p:grpSpPr>
          <a:xfrm>
            <a:off x="2541840" y="4096021"/>
            <a:ext cx="6610008" cy="1922798"/>
            <a:chOff x="2541840" y="4096021"/>
            <a:chExt cx="6610008" cy="1922798"/>
          </a:xfrm>
        </p:grpSpPr>
        <p:grpSp>
          <p:nvGrpSpPr>
            <p:cNvPr id="23" name="组合 22"/>
            <p:cNvGrpSpPr/>
            <p:nvPr/>
          </p:nvGrpSpPr>
          <p:grpSpPr>
            <a:xfrm>
              <a:off x="2541840" y="4307528"/>
              <a:ext cx="6610008" cy="1711291"/>
              <a:chOff x="1386140" y="3989665"/>
              <a:chExt cx="6610008" cy="1711291"/>
            </a:xfrm>
          </p:grpSpPr>
          <p:pic>
            <p:nvPicPr>
              <p:cNvPr id="4" name="图片 3" descr="laptop-outl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3822" y="4461896"/>
                <a:ext cx="551211" cy="534422"/>
              </a:xfrm>
              <a:prstGeom prst="rect">
                <a:avLst/>
              </a:prstGeom>
            </p:spPr>
          </p:pic>
          <p:pic>
            <p:nvPicPr>
              <p:cNvPr id="5"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3307424" y="4731187"/>
                <a:ext cx="347536" cy="347536"/>
              </a:xfrm>
              <a:prstGeom prst="rect">
                <a:avLst/>
              </a:prstGeom>
            </p:spPr>
          </p:pic>
          <p:cxnSp>
            <p:nvCxnSpPr>
              <p:cNvPr id="6" name="Straight Arrow Connector 7"/>
              <p:cNvCxnSpPr/>
              <p:nvPr/>
            </p:nvCxnSpPr>
            <p:spPr bwMode="auto">
              <a:xfrm flipV="1">
                <a:off x="2775033" y="4544703"/>
                <a:ext cx="538552" cy="184405"/>
              </a:xfrm>
              <a:prstGeom prst="straightConnector1">
                <a:avLst/>
              </a:prstGeom>
              <a:solidFill>
                <a:schemeClr val="accent1"/>
              </a:solidFill>
              <a:ln w="19050" cap="flat" cmpd="sng" algn="ctr">
                <a:solidFill>
                  <a:schemeClr val="tx1"/>
                </a:solidFill>
                <a:prstDash val="solid"/>
                <a:round/>
                <a:headEnd type="none" w="med" len="med"/>
                <a:tailEnd type="none"/>
              </a:ln>
            </p:spPr>
          </p:cxnSp>
          <p:cxnSp>
            <p:nvCxnSpPr>
              <p:cNvPr id="7" name="Straight Arrow Connector 8"/>
              <p:cNvCxnSpPr>
                <a:endCxn id="5" idx="2"/>
              </p:cNvCxnSpPr>
              <p:nvPr/>
            </p:nvCxnSpPr>
            <p:spPr bwMode="auto">
              <a:xfrm>
                <a:off x="2775033" y="4729107"/>
                <a:ext cx="532391" cy="175848"/>
              </a:xfrm>
              <a:prstGeom prst="straightConnector1">
                <a:avLst/>
              </a:prstGeom>
              <a:solidFill>
                <a:schemeClr val="accent1"/>
              </a:solidFill>
              <a:ln w="19050" cap="flat" cmpd="sng" algn="ctr">
                <a:solidFill>
                  <a:schemeClr val="tx1"/>
                </a:solidFill>
                <a:prstDash val="solid"/>
                <a:round/>
                <a:headEnd type="none" w="med" len="med"/>
                <a:tailEnd type="none"/>
              </a:ln>
            </p:spPr>
          </p:cxnSp>
          <p:grpSp>
            <p:nvGrpSpPr>
              <p:cNvPr id="8" name="Group 9"/>
              <p:cNvGrpSpPr/>
              <p:nvPr/>
            </p:nvGrpSpPr>
            <p:grpSpPr>
              <a:xfrm>
                <a:off x="6445036" y="4455897"/>
                <a:ext cx="879337" cy="800411"/>
                <a:chOff x="8287736" y="4391814"/>
                <a:chExt cx="879337" cy="800411"/>
              </a:xfrm>
            </p:grpSpPr>
            <p:sp>
              <p:nvSpPr>
                <p:cNvPr id="9" name="TextBox 10"/>
                <p:cNvSpPr txBox="1"/>
                <p:nvPr/>
              </p:nvSpPr>
              <p:spPr>
                <a:xfrm>
                  <a:off x="8287736" y="4915226"/>
                  <a:ext cx="879337" cy="276999"/>
                </a:xfrm>
                <a:prstGeom prst="rect">
                  <a:avLst/>
                </a:prstGeom>
                <a:noFill/>
              </p:spPr>
              <p:txBody>
                <a:bodyPr wrap="square" rtlCol="0">
                  <a:spAutoFit/>
                </a:bodyPr>
                <a:lstStyle/>
                <a:p>
                  <a:pPr algn="ctr"/>
                  <a:r>
                    <a:rPr lang="en-US" sz="1200" dirty="0" smtClean="0">
                      <a:latin typeface="Arial" charset="0"/>
                      <a:ea typeface="Arial" charset="0"/>
                      <a:cs typeface="Arial" charset="0"/>
                    </a:rPr>
                    <a:t>MPQUIC</a:t>
                  </a:r>
                  <a:endParaRPr lang="en-US" sz="1400" dirty="0">
                    <a:latin typeface="Arial" charset="0"/>
                    <a:ea typeface="Arial" charset="0"/>
                    <a:cs typeface="Arial" charset="0"/>
                  </a:endParaRPr>
                </a:p>
              </p:txBody>
            </p:sp>
            <p:pic>
              <p:nvPicPr>
                <p:cNvPr id="10" name="图片 1" descr="serv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5888" y="4391814"/>
                  <a:ext cx="539855" cy="523411"/>
                </a:xfrm>
                <a:prstGeom prst="rect">
                  <a:avLst/>
                </a:prstGeom>
              </p:spPr>
            </p:pic>
          </p:grpSp>
          <p:sp>
            <p:nvSpPr>
              <p:cNvPr id="11" name="TextBox 12"/>
              <p:cNvSpPr txBox="1"/>
              <p:nvPr/>
            </p:nvSpPr>
            <p:spPr>
              <a:xfrm>
                <a:off x="5769575" y="5300846"/>
                <a:ext cx="2226573" cy="400110"/>
              </a:xfrm>
              <a:prstGeom prst="rect">
                <a:avLst/>
              </a:prstGeom>
              <a:noFill/>
            </p:spPr>
            <p:txBody>
              <a:bodyPr wrap="square" rtlCol="0">
                <a:spAutoFit/>
              </a:bodyPr>
              <a:lstStyle/>
              <a:p>
                <a:pPr algn="ctr"/>
                <a:r>
                  <a:rPr lang="en-US" altLang="zh-CN" sz="2000" b="1" dirty="0" smtClean="0">
                    <a:latin typeface="Arial" charset="0"/>
                    <a:ea typeface="Arial" charset="0"/>
                    <a:cs typeface="Arial" charset="0"/>
                  </a:rPr>
                  <a:t>Alibaba</a:t>
                </a:r>
                <a:r>
                  <a:rPr lang="zh-CN" altLang="en-US" sz="2000" b="1" dirty="0" smtClean="0">
                    <a:latin typeface="Arial" charset="0"/>
                    <a:ea typeface="Arial" charset="0"/>
                    <a:cs typeface="Arial" charset="0"/>
                  </a:rPr>
                  <a:t> </a:t>
                </a:r>
                <a:r>
                  <a:rPr lang="en-US" altLang="zh-CN" sz="2000" b="1" dirty="0" smtClean="0">
                    <a:latin typeface="Arial" charset="0"/>
                    <a:ea typeface="Arial" charset="0"/>
                    <a:cs typeface="Arial" charset="0"/>
                  </a:rPr>
                  <a:t>Cloud</a:t>
                </a:r>
                <a:endParaRPr lang="en-US" sz="2000" b="1" dirty="0">
                  <a:latin typeface="Arial" charset="0"/>
                  <a:ea typeface="Arial" charset="0"/>
                  <a:cs typeface="Arial" charset="0"/>
                </a:endParaRPr>
              </a:p>
            </p:txBody>
          </p:sp>
          <p:sp>
            <p:nvSpPr>
              <p:cNvPr id="12" name="TextBox 13"/>
              <p:cNvSpPr txBox="1"/>
              <p:nvPr/>
            </p:nvSpPr>
            <p:spPr>
              <a:xfrm>
                <a:off x="1386140" y="5295292"/>
                <a:ext cx="2226573" cy="400110"/>
              </a:xfrm>
              <a:prstGeom prst="rect">
                <a:avLst/>
              </a:prstGeom>
              <a:noFill/>
            </p:spPr>
            <p:txBody>
              <a:bodyPr wrap="square" rtlCol="0">
                <a:spAutoFit/>
              </a:bodyPr>
              <a:lstStyle/>
              <a:p>
                <a:pPr algn="ctr"/>
                <a:r>
                  <a:rPr lang="en-US" altLang="zh-CN" sz="2000" b="1" dirty="0">
                    <a:latin typeface="Arial" charset="0"/>
                    <a:ea typeface="Arial" charset="0"/>
                    <a:cs typeface="Arial" charset="0"/>
                  </a:rPr>
                  <a:t>C</a:t>
                </a:r>
                <a:r>
                  <a:rPr lang="en-US" altLang="zh-CN" sz="2000" b="1" dirty="0" smtClean="0">
                    <a:latin typeface="Arial" charset="0"/>
                    <a:ea typeface="Arial" charset="0"/>
                    <a:cs typeface="Arial" charset="0"/>
                  </a:rPr>
                  <a:t>lient</a:t>
                </a:r>
                <a:endParaRPr lang="en-US" sz="2000" b="1" dirty="0">
                  <a:latin typeface="Arial" charset="0"/>
                  <a:ea typeface="Arial" charset="0"/>
                  <a:cs typeface="Arial" charset="0"/>
                </a:endParaRPr>
              </a:p>
            </p:txBody>
          </p:sp>
          <p:sp>
            <p:nvSpPr>
              <p:cNvPr id="13" name="云形 382"/>
              <p:cNvSpPr/>
              <p:nvPr/>
            </p:nvSpPr>
            <p:spPr>
              <a:xfrm>
                <a:off x="4680028" y="4276006"/>
                <a:ext cx="1331014" cy="875134"/>
              </a:xfrm>
              <a:prstGeom prst="cloud">
                <a:avLst/>
              </a:prstGeom>
              <a:solidFill>
                <a:schemeClr val="bg1"/>
              </a:solidFill>
              <a:ln w="254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400" b="1" dirty="0" smtClean="0">
                    <a:solidFill>
                      <a:schemeClr val="tx1"/>
                    </a:solidFill>
                    <a:latin typeface="Arial" charset="0"/>
                    <a:ea typeface="Arial" charset="0"/>
                    <a:cs typeface="Arial" charset="0"/>
                  </a:rPr>
                  <a:t>Internet</a:t>
                </a:r>
                <a:endParaRPr kumimoji="1" lang="zh-CN" altLang="en-US" sz="1400" b="1" dirty="0">
                  <a:solidFill>
                    <a:schemeClr val="tx1"/>
                  </a:solidFill>
                  <a:latin typeface="Arial" charset="0"/>
                  <a:ea typeface="Arial" charset="0"/>
                  <a:cs typeface="Arial" charset="0"/>
                </a:endParaRPr>
              </a:p>
            </p:txBody>
          </p:sp>
          <p:cxnSp>
            <p:nvCxnSpPr>
              <p:cNvPr id="14" name="直线连接符 384"/>
              <p:cNvCxnSpPr>
                <a:stCxn id="13" idx="0"/>
                <a:endCxn id="10" idx="1"/>
              </p:cNvCxnSpPr>
              <p:nvPr/>
            </p:nvCxnSpPr>
            <p:spPr>
              <a:xfrm>
                <a:off x="6009933" y="4713573"/>
                <a:ext cx="603255" cy="40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25"/>
              <p:cNvSpPr txBox="1"/>
              <p:nvPr/>
            </p:nvSpPr>
            <p:spPr>
              <a:xfrm>
                <a:off x="3284076" y="3989665"/>
                <a:ext cx="857212" cy="369332"/>
              </a:xfrm>
              <a:prstGeom prst="rect">
                <a:avLst/>
              </a:prstGeom>
              <a:noFill/>
            </p:spPr>
            <p:txBody>
              <a:bodyPr wrap="square" rtlCol="0">
                <a:spAutoFit/>
              </a:bodyPr>
              <a:lstStyle/>
              <a:p>
                <a:r>
                  <a:rPr lang="en-US" dirty="0" smtClean="0"/>
                  <a:t>WLAN</a:t>
                </a:r>
                <a:endParaRPr lang="en-US" dirty="0"/>
              </a:p>
            </p:txBody>
          </p:sp>
          <p:sp>
            <p:nvSpPr>
              <p:cNvPr id="16" name="TextBox 27"/>
              <p:cNvSpPr txBox="1"/>
              <p:nvPr/>
            </p:nvSpPr>
            <p:spPr>
              <a:xfrm>
                <a:off x="3431710" y="5012831"/>
                <a:ext cx="718831" cy="369332"/>
              </a:xfrm>
              <a:prstGeom prst="rect">
                <a:avLst/>
              </a:prstGeom>
              <a:noFill/>
            </p:spPr>
            <p:txBody>
              <a:bodyPr wrap="square" rtlCol="0">
                <a:spAutoFit/>
              </a:bodyPr>
              <a:lstStyle/>
              <a:p>
                <a:r>
                  <a:rPr lang="en-US" dirty="0" smtClean="0"/>
                  <a:t>LTE</a:t>
                </a:r>
                <a:endParaRPr lang="en-US" dirty="0"/>
              </a:p>
            </p:txBody>
          </p:sp>
          <p:pic>
            <p:nvPicPr>
              <p:cNvPr id="17" name="图片 4" descr="antenna.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77566" y="4775821"/>
                <a:ext cx="283928" cy="283928"/>
              </a:xfrm>
              <a:prstGeom prst="rect">
                <a:avLst/>
              </a:prstGeom>
            </p:spPr>
          </p:pic>
          <p:cxnSp>
            <p:nvCxnSpPr>
              <p:cNvPr id="18" name="Straight Arrow Connector 31"/>
              <p:cNvCxnSpPr/>
              <p:nvPr/>
            </p:nvCxnSpPr>
            <p:spPr bwMode="auto">
              <a:xfrm flipH="1" flipV="1">
                <a:off x="4020889" y="4525099"/>
                <a:ext cx="663268" cy="188474"/>
              </a:xfrm>
              <a:prstGeom prst="straightConnector1">
                <a:avLst/>
              </a:prstGeom>
              <a:solidFill>
                <a:schemeClr val="accent1"/>
              </a:solidFill>
              <a:ln w="19050" cap="flat" cmpd="sng" algn="ctr">
                <a:solidFill>
                  <a:schemeClr val="tx1"/>
                </a:solidFill>
                <a:prstDash val="solid"/>
                <a:round/>
                <a:headEnd type="none" w="med" len="med"/>
                <a:tailEnd type="none"/>
              </a:ln>
            </p:spPr>
          </p:cxnSp>
          <p:cxnSp>
            <p:nvCxnSpPr>
              <p:cNvPr id="19" name="Straight Arrow Connector 34"/>
              <p:cNvCxnSpPr>
                <a:stCxn id="13" idx="2"/>
                <a:endCxn id="17" idx="3"/>
              </p:cNvCxnSpPr>
              <p:nvPr/>
            </p:nvCxnSpPr>
            <p:spPr bwMode="auto">
              <a:xfrm flipH="1">
                <a:off x="4061494" y="4713573"/>
                <a:ext cx="622663" cy="204212"/>
              </a:xfrm>
              <a:prstGeom prst="straightConnector1">
                <a:avLst/>
              </a:prstGeom>
              <a:solidFill>
                <a:schemeClr val="accent1"/>
              </a:solidFill>
              <a:ln w="19050" cap="flat" cmpd="sng" algn="ctr">
                <a:solidFill>
                  <a:schemeClr val="tx1"/>
                </a:solidFill>
                <a:prstDash val="solid"/>
                <a:round/>
                <a:headEnd type="none" w="med" len="med"/>
                <a:tailEnd type="none"/>
              </a:ln>
            </p:spPr>
          </p:cxnSp>
          <p:pic>
            <p:nvPicPr>
              <p:cNvPr id="20" name="图片 19"/>
              <p:cNvPicPr>
                <a:picLocks noChangeAspect="1"/>
              </p:cNvPicPr>
              <p:nvPr/>
            </p:nvPicPr>
            <p:blipFill>
              <a:blip r:embed="rId9"/>
              <a:stretch>
                <a:fillRect/>
              </a:stretch>
            </p:blipFill>
            <p:spPr>
              <a:xfrm>
                <a:off x="3494441" y="4343253"/>
                <a:ext cx="399252" cy="333775"/>
              </a:xfrm>
              <a:prstGeom prst="rect">
                <a:avLst/>
              </a:prstGeom>
            </p:spPr>
          </p:pic>
        </p:grpSp>
        <p:sp>
          <p:nvSpPr>
            <p:cNvPr id="41" name="文本框 40"/>
            <p:cNvSpPr txBox="1"/>
            <p:nvPr/>
          </p:nvSpPr>
          <p:spPr>
            <a:xfrm>
              <a:off x="4309107" y="5583492"/>
              <a:ext cx="1248318" cy="307777"/>
            </a:xfrm>
            <a:prstGeom prst="rect">
              <a:avLst/>
            </a:prstGeom>
            <a:noFill/>
          </p:spPr>
          <p:txBody>
            <a:bodyPr wrap="square" rtlCol="0">
              <a:spAutoFit/>
            </a:bodyPr>
            <a:lstStyle/>
            <a:p>
              <a:r>
                <a:rPr lang="en-US" altLang="zh-CN" sz="1400" dirty="0" smtClean="0">
                  <a:solidFill>
                    <a:srgbClr val="FF0000"/>
                  </a:solidFill>
                </a:rPr>
                <a:t>78 </a:t>
              </a:r>
              <a:r>
                <a:rPr lang="en-US" altLang="zh-CN" sz="1400" dirty="0">
                  <a:solidFill>
                    <a:srgbClr val="FF0000"/>
                  </a:solidFill>
                </a:rPr>
                <a:t>± </a:t>
              </a:r>
              <a:r>
                <a:rPr lang="en-US" altLang="zh-CN" sz="1400" dirty="0" smtClean="0">
                  <a:solidFill>
                    <a:srgbClr val="FF0000"/>
                  </a:solidFill>
                </a:rPr>
                <a:t>30 </a:t>
              </a:r>
              <a:r>
                <a:rPr lang="en-US" altLang="zh-CN" sz="1400" dirty="0" err="1" smtClean="0">
                  <a:solidFill>
                    <a:srgbClr val="FF0000"/>
                  </a:solidFill>
                </a:rPr>
                <a:t>ms</a:t>
              </a:r>
              <a:endParaRPr lang="zh-CN" altLang="en-US" sz="1400" dirty="0">
                <a:solidFill>
                  <a:srgbClr val="FF0000"/>
                </a:solidFill>
              </a:endParaRPr>
            </a:p>
          </p:txBody>
        </p:sp>
        <p:sp>
          <p:nvSpPr>
            <p:cNvPr id="44" name="文本框 43"/>
            <p:cNvSpPr txBox="1"/>
            <p:nvPr/>
          </p:nvSpPr>
          <p:spPr>
            <a:xfrm>
              <a:off x="4280207" y="4096021"/>
              <a:ext cx="1248318" cy="307777"/>
            </a:xfrm>
            <a:prstGeom prst="rect">
              <a:avLst/>
            </a:prstGeom>
            <a:noFill/>
          </p:spPr>
          <p:txBody>
            <a:bodyPr wrap="square" rtlCol="0">
              <a:spAutoFit/>
            </a:bodyPr>
            <a:lstStyle/>
            <a:p>
              <a:r>
                <a:rPr lang="en-US" altLang="zh-CN" sz="1400" dirty="0">
                  <a:solidFill>
                    <a:srgbClr val="FF0000"/>
                  </a:solidFill>
                </a:rPr>
                <a:t>214 ± 54 </a:t>
              </a:r>
              <a:r>
                <a:rPr lang="en-US" altLang="zh-CN" sz="1400" dirty="0" err="1" smtClean="0">
                  <a:solidFill>
                    <a:srgbClr val="FF0000"/>
                  </a:solidFill>
                </a:rPr>
                <a:t>ms</a:t>
              </a:r>
              <a:endParaRPr lang="zh-CN" altLang="en-US" sz="1400" dirty="0">
                <a:solidFill>
                  <a:srgbClr val="FF0000"/>
                </a:solidFill>
              </a:endParaRPr>
            </a:p>
          </p:txBody>
        </p:sp>
      </p:grpSp>
    </p:spTree>
    <p:extLst>
      <p:ext uri="{BB962C8B-B14F-4D97-AF65-F5344CB8AC3E}">
        <p14:creationId xmlns:p14="http://schemas.microsoft.com/office/powerpoint/2010/main" val="3658617082"/>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Page Load Time (PLT)</a:t>
            </a:r>
            <a:endParaRPr lang="zh-CN" altLang="en-US" dirty="0"/>
          </a:p>
        </p:txBody>
      </p:sp>
      <p:sp>
        <p:nvSpPr>
          <p:cNvPr id="3" name="内容占位符 2"/>
          <p:cNvSpPr>
            <a:spLocks noGrp="1"/>
          </p:cNvSpPr>
          <p:nvPr>
            <p:ph idx="1"/>
          </p:nvPr>
        </p:nvSpPr>
        <p:spPr>
          <a:xfrm>
            <a:off x="2658138" y="4307104"/>
            <a:ext cx="7328926" cy="2012043"/>
          </a:xfrm>
        </p:spPr>
        <p:txBody>
          <a:bodyPr/>
          <a:lstStyle/>
          <a:p>
            <a:pPr marL="0" indent="0" algn="ctr">
              <a:buNone/>
            </a:pPr>
            <a:r>
              <a:rPr lang="en-US" altLang="zh-CN" dirty="0" smtClean="0"/>
              <a:t>Take away messages</a:t>
            </a:r>
          </a:p>
          <a:p>
            <a:pPr marL="0" indent="0">
              <a:buNone/>
            </a:pPr>
            <a:r>
              <a:rPr lang="en-US" altLang="zh-CN" sz="1800" dirty="0" smtClean="0"/>
              <a:t>1) Uplink scheduler benefits more in </a:t>
            </a:r>
            <a:r>
              <a:rPr lang="en-US" altLang="zh-CN" sz="1800" dirty="0" err="1" smtClean="0"/>
              <a:t>lossy</a:t>
            </a:r>
            <a:r>
              <a:rPr lang="en-US" altLang="zh-CN" sz="1800" dirty="0" smtClean="0"/>
              <a:t> &amp; heterogeneous scenarios </a:t>
            </a:r>
          </a:p>
          <a:p>
            <a:pPr marL="0" indent="0">
              <a:buNone/>
            </a:pPr>
            <a:r>
              <a:rPr lang="en-US" altLang="zh-CN" sz="1800" dirty="0" smtClean="0"/>
              <a:t>2) Downlink scheduler doesn’t significantly reduce PLT</a:t>
            </a:r>
          </a:p>
          <a:p>
            <a:pPr lvl="1"/>
            <a:endParaRPr lang="zh-CN" altLang="en-US" sz="1800" dirty="0"/>
          </a:p>
        </p:txBody>
      </p:sp>
      <p:pic>
        <p:nvPicPr>
          <p:cNvPr id="5" name="图片 4"/>
          <p:cNvPicPr>
            <a:picLocks noChangeAspect="1"/>
          </p:cNvPicPr>
          <p:nvPr/>
        </p:nvPicPr>
        <p:blipFill>
          <a:blip r:embed="rId3"/>
          <a:stretch>
            <a:fillRect/>
          </a:stretch>
        </p:blipFill>
        <p:spPr>
          <a:xfrm>
            <a:off x="866775" y="1678143"/>
            <a:ext cx="7071163" cy="2318414"/>
          </a:xfrm>
          <a:prstGeom prst="rect">
            <a:avLst/>
          </a:prstGeom>
        </p:spPr>
      </p:pic>
      <p:pic>
        <p:nvPicPr>
          <p:cNvPr id="7" name="图片 6"/>
          <p:cNvPicPr>
            <a:picLocks noChangeAspect="1"/>
          </p:cNvPicPr>
          <p:nvPr/>
        </p:nvPicPr>
        <p:blipFill>
          <a:blip r:embed="rId4"/>
          <a:stretch>
            <a:fillRect/>
          </a:stretch>
        </p:blipFill>
        <p:spPr>
          <a:xfrm>
            <a:off x="8097595" y="1712286"/>
            <a:ext cx="3349760" cy="1880567"/>
          </a:xfrm>
          <a:prstGeom prst="rect">
            <a:avLst/>
          </a:prstGeom>
        </p:spPr>
      </p:pic>
      <p:sp>
        <p:nvSpPr>
          <p:cNvPr id="4" name="文本框 3"/>
          <p:cNvSpPr txBox="1"/>
          <p:nvPr/>
        </p:nvSpPr>
        <p:spPr>
          <a:xfrm>
            <a:off x="3839028" y="1132114"/>
            <a:ext cx="2532743" cy="523220"/>
          </a:xfrm>
          <a:prstGeom prst="rect">
            <a:avLst/>
          </a:prstGeom>
          <a:noFill/>
        </p:spPr>
        <p:txBody>
          <a:bodyPr wrap="square" rtlCol="0">
            <a:spAutoFit/>
          </a:bodyPr>
          <a:lstStyle/>
          <a:p>
            <a:r>
              <a:rPr lang="en-US" altLang="zh-CN" sz="2800" dirty="0" err="1"/>
              <a:t>M</a:t>
            </a:r>
            <a:r>
              <a:rPr lang="en-US" altLang="zh-CN" sz="2800" dirty="0" err="1" smtClean="0"/>
              <a:t>ininet</a:t>
            </a:r>
            <a:endParaRPr lang="zh-CN" altLang="en-US" sz="2800" dirty="0"/>
          </a:p>
        </p:txBody>
      </p:sp>
      <p:sp>
        <p:nvSpPr>
          <p:cNvPr id="9" name="文本框 8"/>
          <p:cNvSpPr txBox="1"/>
          <p:nvPr/>
        </p:nvSpPr>
        <p:spPr>
          <a:xfrm>
            <a:off x="9074269" y="1189066"/>
            <a:ext cx="2532743" cy="523220"/>
          </a:xfrm>
          <a:prstGeom prst="rect">
            <a:avLst/>
          </a:prstGeom>
          <a:noFill/>
        </p:spPr>
        <p:txBody>
          <a:bodyPr wrap="square" rtlCol="0">
            <a:spAutoFit/>
          </a:bodyPr>
          <a:lstStyle/>
          <a:p>
            <a:r>
              <a:rPr lang="en-US" altLang="zh-CN" sz="2800" dirty="0" smtClean="0"/>
              <a:t>Real world</a:t>
            </a:r>
            <a:endParaRPr lang="zh-CN" altLang="en-US" sz="2800" dirty="0"/>
          </a:p>
        </p:txBody>
      </p:sp>
      <p:grpSp>
        <p:nvGrpSpPr>
          <p:cNvPr id="17" name="组合 16"/>
          <p:cNvGrpSpPr/>
          <p:nvPr/>
        </p:nvGrpSpPr>
        <p:grpSpPr>
          <a:xfrm>
            <a:off x="1725038" y="1821390"/>
            <a:ext cx="9319006" cy="1103772"/>
            <a:chOff x="1725038" y="1821390"/>
            <a:chExt cx="9319006" cy="1103772"/>
          </a:xfrm>
        </p:grpSpPr>
        <p:sp>
          <p:nvSpPr>
            <p:cNvPr id="6" name="文本框 5"/>
            <p:cNvSpPr txBox="1"/>
            <p:nvPr/>
          </p:nvSpPr>
          <p:spPr>
            <a:xfrm>
              <a:off x="9221822" y="2617385"/>
              <a:ext cx="953310" cy="307777"/>
            </a:xfrm>
            <a:prstGeom prst="rect">
              <a:avLst/>
            </a:prstGeom>
            <a:noFill/>
          </p:spPr>
          <p:txBody>
            <a:bodyPr wrap="square" rtlCol="0">
              <a:spAutoFit/>
            </a:bodyPr>
            <a:lstStyle/>
            <a:p>
              <a:r>
                <a:rPr lang="en-US" altLang="zh-CN" sz="1400" dirty="0" smtClean="0">
                  <a:solidFill>
                    <a:srgbClr val="FF0000"/>
                  </a:solidFill>
                </a:rPr>
                <a:t>15.5 </a:t>
              </a:r>
              <a:r>
                <a:rPr lang="en-US" altLang="zh-CN" sz="1400" dirty="0" err="1" smtClean="0">
                  <a:solidFill>
                    <a:srgbClr val="FF0000"/>
                  </a:solidFill>
                </a:rPr>
                <a:t>ms</a:t>
              </a:r>
              <a:endParaRPr lang="zh-CN" altLang="en-US" sz="1400" dirty="0">
                <a:solidFill>
                  <a:srgbClr val="FF0000"/>
                </a:solidFill>
              </a:endParaRPr>
            </a:p>
          </p:txBody>
        </p:sp>
        <p:sp>
          <p:nvSpPr>
            <p:cNvPr id="10" name="文本框 9"/>
            <p:cNvSpPr txBox="1"/>
            <p:nvPr/>
          </p:nvSpPr>
          <p:spPr>
            <a:xfrm>
              <a:off x="10090734" y="1821390"/>
              <a:ext cx="953310" cy="307777"/>
            </a:xfrm>
            <a:prstGeom prst="rect">
              <a:avLst/>
            </a:prstGeom>
            <a:noFill/>
          </p:spPr>
          <p:txBody>
            <a:bodyPr wrap="square" rtlCol="0">
              <a:spAutoFit/>
            </a:bodyPr>
            <a:lstStyle/>
            <a:p>
              <a:r>
                <a:rPr lang="en-US" altLang="zh-CN" sz="1400" dirty="0" smtClean="0">
                  <a:solidFill>
                    <a:srgbClr val="FF0000"/>
                  </a:solidFill>
                </a:rPr>
                <a:t>92.2 </a:t>
              </a:r>
              <a:r>
                <a:rPr lang="en-US" altLang="zh-CN" sz="1400" dirty="0" err="1" smtClean="0">
                  <a:solidFill>
                    <a:srgbClr val="FF0000"/>
                  </a:solidFill>
                </a:rPr>
                <a:t>ms</a:t>
              </a:r>
              <a:endParaRPr lang="zh-CN" altLang="en-US" sz="1400" dirty="0">
                <a:solidFill>
                  <a:srgbClr val="FF0000"/>
                </a:solidFill>
              </a:endParaRPr>
            </a:p>
          </p:txBody>
        </p:sp>
        <p:sp>
          <p:nvSpPr>
            <p:cNvPr id="11" name="文本框 10"/>
            <p:cNvSpPr txBox="1"/>
            <p:nvPr/>
          </p:nvSpPr>
          <p:spPr>
            <a:xfrm>
              <a:off x="5800550" y="2369585"/>
              <a:ext cx="755892" cy="307777"/>
            </a:xfrm>
            <a:prstGeom prst="rect">
              <a:avLst/>
            </a:prstGeom>
            <a:noFill/>
          </p:spPr>
          <p:txBody>
            <a:bodyPr wrap="square" rtlCol="0">
              <a:spAutoFit/>
            </a:bodyPr>
            <a:lstStyle/>
            <a:p>
              <a:r>
                <a:rPr lang="en-US" altLang="zh-CN" sz="1400" dirty="0" smtClean="0">
                  <a:solidFill>
                    <a:srgbClr val="FF0000"/>
                  </a:solidFill>
                </a:rPr>
                <a:t>8.0 </a:t>
              </a:r>
              <a:r>
                <a:rPr lang="en-US" altLang="zh-CN" sz="1400" dirty="0" err="1" smtClean="0">
                  <a:solidFill>
                    <a:srgbClr val="FF0000"/>
                  </a:solidFill>
                </a:rPr>
                <a:t>ms</a:t>
              </a:r>
              <a:endParaRPr lang="zh-CN" altLang="en-US" sz="1400" dirty="0">
                <a:solidFill>
                  <a:srgbClr val="FF0000"/>
                </a:solidFill>
              </a:endParaRPr>
            </a:p>
          </p:txBody>
        </p:sp>
        <p:sp>
          <p:nvSpPr>
            <p:cNvPr id="13" name="文本框 12"/>
            <p:cNvSpPr txBox="1"/>
            <p:nvPr/>
          </p:nvSpPr>
          <p:spPr>
            <a:xfrm>
              <a:off x="6815469" y="1879960"/>
              <a:ext cx="973311" cy="307777"/>
            </a:xfrm>
            <a:prstGeom prst="rect">
              <a:avLst/>
            </a:prstGeom>
            <a:noFill/>
          </p:spPr>
          <p:txBody>
            <a:bodyPr wrap="square" rtlCol="0">
              <a:spAutoFit/>
            </a:bodyPr>
            <a:lstStyle/>
            <a:p>
              <a:r>
                <a:rPr lang="en-US" altLang="zh-CN" sz="1400" dirty="0" smtClean="0">
                  <a:solidFill>
                    <a:srgbClr val="FF0000"/>
                  </a:solidFill>
                </a:rPr>
                <a:t>155.3 </a:t>
              </a:r>
              <a:r>
                <a:rPr lang="en-US" altLang="zh-CN" sz="1400" dirty="0" err="1" smtClean="0">
                  <a:solidFill>
                    <a:srgbClr val="FF0000"/>
                  </a:solidFill>
                </a:rPr>
                <a:t>ms</a:t>
              </a:r>
              <a:endParaRPr lang="zh-CN" altLang="en-US" sz="1400" dirty="0">
                <a:solidFill>
                  <a:srgbClr val="FF0000"/>
                </a:solidFill>
              </a:endParaRPr>
            </a:p>
          </p:txBody>
        </p:sp>
        <p:sp>
          <p:nvSpPr>
            <p:cNvPr id="14" name="文本框 13"/>
            <p:cNvSpPr txBox="1"/>
            <p:nvPr/>
          </p:nvSpPr>
          <p:spPr>
            <a:xfrm>
              <a:off x="3352372" y="1879960"/>
              <a:ext cx="973311" cy="307777"/>
            </a:xfrm>
            <a:prstGeom prst="rect">
              <a:avLst/>
            </a:prstGeom>
            <a:noFill/>
          </p:spPr>
          <p:txBody>
            <a:bodyPr wrap="square" rtlCol="0">
              <a:spAutoFit/>
            </a:bodyPr>
            <a:lstStyle/>
            <a:p>
              <a:r>
                <a:rPr lang="en-US" altLang="zh-CN" sz="1400" dirty="0" smtClean="0">
                  <a:solidFill>
                    <a:srgbClr val="FF0000"/>
                  </a:solidFill>
                </a:rPr>
                <a:t>85.9 </a:t>
              </a:r>
              <a:r>
                <a:rPr lang="en-US" altLang="zh-CN" sz="1400" dirty="0" err="1" smtClean="0">
                  <a:solidFill>
                    <a:srgbClr val="FF0000"/>
                  </a:solidFill>
                </a:rPr>
                <a:t>ms</a:t>
              </a:r>
              <a:endParaRPr lang="zh-CN" altLang="en-US" sz="1400" dirty="0">
                <a:solidFill>
                  <a:srgbClr val="FF0000"/>
                </a:solidFill>
              </a:endParaRPr>
            </a:p>
          </p:txBody>
        </p:sp>
        <p:sp>
          <p:nvSpPr>
            <p:cNvPr id="15" name="文本框 14"/>
            <p:cNvSpPr txBox="1"/>
            <p:nvPr/>
          </p:nvSpPr>
          <p:spPr>
            <a:xfrm>
              <a:off x="2220721" y="2445410"/>
              <a:ext cx="973311" cy="307777"/>
            </a:xfrm>
            <a:prstGeom prst="rect">
              <a:avLst/>
            </a:prstGeom>
            <a:noFill/>
          </p:spPr>
          <p:txBody>
            <a:bodyPr wrap="square" rtlCol="0">
              <a:spAutoFit/>
            </a:bodyPr>
            <a:lstStyle/>
            <a:p>
              <a:r>
                <a:rPr lang="en-US" altLang="zh-CN" sz="1400" dirty="0" smtClean="0">
                  <a:solidFill>
                    <a:srgbClr val="FF0000"/>
                  </a:solidFill>
                </a:rPr>
                <a:t>40.5 </a:t>
              </a:r>
              <a:r>
                <a:rPr lang="en-US" altLang="zh-CN" sz="1400" dirty="0" err="1" smtClean="0">
                  <a:solidFill>
                    <a:srgbClr val="FF0000"/>
                  </a:solidFill>
                </a:rPr>
                <a:t>ms</a:t>
              </a:r>
              <a:endParaRPr lang="zh-CN" altLang="en-US" sz="1400" dirty="0">
                <a:solidFill>
                  <a:srgbClr val="FF0000"/>
                </a:solidFill>
              </a:endParaRPr>
            </a:p>
          </p:txBody>
        </p:sp>
        <p:sp>
          <p:nvSpPr>
            <p:cNvPr id="8" name="矩形 7"/>
            <p:cNvSpPr/>
            <p:nvPr/>
          </p:nvSpPr>
          <p:spPr bwMode="auto">
            <a:xfrm>
              <a:off x="1725038" y="1899415"/>
              <a:ext cx="1076528" cy="153888"/>
            </a:xfrm>
            <a:prstGeom prst="rect">
              <a:avLst/>
            </a:prstGeom>
            <a:noFill/>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6" name="矩形 15"/>
            <p:cNvSpPr/>
            <p:nvPr/>
          </p:nvSpPr>
          <p:spPr bwMode="auto">
            <a:xfrm>
              <a:off x="1725038" y="2224885"/>
              <a:ext cx="1076528" cy="153888"/>
            </a:xfrm>
            <a:prstGeom prst="rect">
              <a:avLst/>
            </a:prstGeom>
            <a:noFill/>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spTree>
    <p:extLst>
      <p:ext uri="{BB962C8B-B14F-4D97-AF65-F5344CB8AC3E}">
        <p14:creationId xmlns:p14="http://schemas.microsoft.com/office/powerpoint/2010/main" val="419009106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Stream Completion Time (SCT)</a:t>
            </a:r>
            <a:endParaRPr lang="zh-CN" altLang="en-US" dirty="0"/>
          </a:p>
        </p:txBody>
      </p:sp>
      <p:sp>
        <p:nvSpPr>
          <p:cNvPr id="3" name="内容占位符 2"/>
          <p:cNvSpPr>
            <a:spLocks noGrp="1"/>
          </p:cNvSpPr>
          <p:nvPr>
            <p:ph idx="1"/>
          </p:nvPr>
        </p:nvSpPr>
        <p:spPr>
          <a:xfrm>
            <a:off x="2574458" y="4617394"/>
            <a:ext cx="6974114" cy="1407850"/>
          </a:xfrm>
        </p:spPr>
        <p:txBody>
          <a:bodyPr/>
          <a:lstStyle/>
          <a:p>
            <a:pPr marL="0" indent="0" algn="ctr">
              <a:buNone/>
            </a:pPr>
            <a:r>
              <a:rPr lang="en-US" altLang="zh-CN" dirty="0" smtClean="0">
                <a:solidFill>
                  <a:srgbClr val="FF0000"/>
                </a:solidFill>
              </a:rPr>
              <a:t>Downlink scheduler and </a:t>
            </a:r>
            <a:r>
              <a:rPr lang="en-US" altLang="zh-CN" dirty="0" smtClean="0">
                <a:solidFill>
                  <a:srgbClr val="FF0000"/>
                </a:solidFill>
              </a:rPr>
              <a:t>Co-Designed </a:t>
            </a:r>
            <a:r>
              <a:rPr lang="en-US" altLang="zh-CN" dirty="0" smtClean="0">
                <a:solidFill>
                  <a:srgbClr val="FF0000"/>
                </a:solidFill>
              </a:rPr>
              <a:t>scheduler</a:t>
            </a:r>
          </a:p>
          <a:p>
            <a:pPr marL="0" indent="0" algn="ctr">
              <a:buNone/>
            </a:pPr>
            <a:r>
              <a:rPr lang="en-US" altLang="zh-CN" dirty="0">
                <a:solidFill>
                  <a:srgbClr val="FF0000"/>
                </a:solidFill>
              </a:rPr>
              <a:t>c</a:t>
            </a:r>
            <a:r>
              <a:rPr lang="en-US" altLang="zh-CN" dirty="0" smtClean="0">
                <a:solidFill>
                  <a:srgbClr val="FF0000"/>
                </a:solidFill>
              </a:rPr>
              <a:t>an reduce average SCT</a:t>
            </a:r>
            <a:endParaRPr lang="zh-CN" altLang="en-US" dirty="0">
              <a:solidFill>
                <a:srgbClr val="FF0000"/>
              </a:solidFill>
            </a:endParaRPr>
          </a:p>
        </p:txBody>
      </p:sp>
      <p:pic>
        <p:nvPicPr>
          <p:cNvPr id="4" name="图片 3"/>
          <p:cNvPicPr>
            <a:picLocks noChangeAspect="1"/>
          </p:cNvPicPr>
          <p:nvPr/>
        </p:nvPicPr>
        <p:blipFill>
          <a:blip r:embed="rId3"/>
          <a:stretch>
            <a:fillRect/>
          </a:stretch>
        </p:blipFill>
        <p:spPr>
          <a:xfrm>
            <a:off x="749753" y="1721651"/>
            <a:ext cx="7166413" cy="2326841"/>
          </a:xfrm>
          <a:prstGeom prst="rect">
            <a:avLst/>
          </a:prstGeom>
        </p:spPr>
      </p:pic>
      <p:pic>
        <p:nvPicPr>
          <p:cNvPr id="5" name="图片 4"/>
          <p:cNvPicPr>
            <a:picLocks noChangeAspect="1"/>
          </p:cNvPicPr>
          <p:nvPr/>
        </p:nvPicPr>
        <p:blipFill>
          <a:blip r:embed="rId4"/>
          <a:stretch>
            <a:fillRect/>
          </a:stretch>
        </p:blipFill>
        <p:spPr>
          <a:xfrm>
            <a:off x="8064483" y="1863794"/>
            <a:ext cx="3488888" cy="1916431"/>
          </a:xfrm>
          <a:prstGeom prst="rect">
            <a:avLst/>
          </a:prstGeom>
        </p:spPr>
      </p:pic>
      <p:sp>
        <p:nvSpPr>
          <p:cNvPr id="6" name="文本框 5"/>
          <p:cNvSpPr txBox="1"/>
          <p:nvPr/>
        </p:nvSpPr>
        <p:spPr>
          <a:xfrm>
            <a:off x="3839028" y="1132114"/>
            <a:ext cx="2532743" cy="523220"/>
          </a:xfrm>
          <a:prstGeom prst="rect">
            <a:avLst/>
          </a:prstGeom>
          <a:noFill/>
        </p:spPr>
        <p:txBody>
          <a:bodyPr wrap="square" rtlCol="0">
            <a:spAutoFit/>
          </a:bodyPr>
          <a:lstStyle/>
          <a:p>
            <a:r>
              <a:rPr lang="en-US" altLang="zh-CN" sz="2800" dirty="0" err="1"/>
              <a:t>M</a:t>
            </a:r>
            <a:r>
              <a:rPr lang="en-US" altLang="zh-CN" sz="2800" dirty="0" err="1" smtClean="0"/>
              <a:t>ininet</a:t>
            </a:r>
            <a:endParaRPr lang="zh-CN" altLang="en-US" sz="2800" dirty="0"/>
          </a:p>
        </p:txBody>
      </p:sp>
      <p:sp>
        <p:nvSpPr>
          <p:cNvPr id="7" name="文本框 6"/>
          <p:cNvSpPr txBox="1"/>
          <p:nvPr/>
        </p:nvSpPr>
        <p:spPr>
          <a:xfrm>
            <a:off x="9074269" y="1189066"/>
            <a:ext cx="2532743" cy="523220"/>
          </a:xfrm>
          <a:prstGeom prst="rect">
            <a:avLst/>
          </a:prstGeom>
          <a:noFill/>
        </p:spPr>
        <p:txBody>
          <a:bodyPr wrap="square" rtlCol="0">
            <a:spAutoFit/>
          </a:bodyPr>
          <a:lstStyle/>
          <a:p>
            <a:r>
              <a:rPr lang="en-US" altLang="zh-CN" sz="2800" dirty="0" smtClean="0"/>
              <a:t>Real world</a:t>
            </a:r>
            <a:endParaRPr lang="zh-CN" altLang="en-US" sz="2800" dirty="0"/>
          </a:p>
        </p:txBody>
      </p:sp>
      <p:sp>
        <p:nvSpPr>
          <p:cNvPr id="8" name="文本框 7"/>
          <p:cNvSpPr txBox="1"/>
          <p:nvPr/>
        </p:nvSpPr>
        <p:spPr>
          <a:xfrm>
            <a:off x="9358009" y="3967977"/>
            <a:ext cx="1153396" cy="461665"/>
          </a:xfrm>
          <a:prstGeom prst="rect">
            <a:avLst/>
          </a:prstGeom>
          <a:noFill/>
        </p:spPr>
        <p:txBody>
          <a:bodyPr wrap="square" rtlCol="0">
            <a:spAutoFit/>
          </a:bodyPr>
          <a:lstStyle/>
          <a:p>
            <a:r>
              <a:rPr lang="en-US" altLang="zh-CN" sz="2400" dirty="0" smtClean="0">
                <a:solidFill>
                  <a:srgbClr val="FF0000"/>
                </a:solidFill>
              </a:rPr>
              <a:t>12.9%</a:t>
            </a:r>
            <a:endParaRPr lang="zh-CN" altLang="en-US" sz="2400" dirty="0">
              <a:solidFill>
                <a:srgbClr val="FF0000"/>
              </a:solidFill>
            </a:endParaRPr>
          </a:p>
        </p:txBody>
      </p:sp>
      <p:sp>
        <p:nvSpPr>
          <p:cNvPr id="9" name="文本框 8"/>
          <p:cNvSpPr txBox="1"/>
          <p:nvPr/>
        </p:nvSpPr>
        <p:spPr>
          <a:xfrm>
            <a:off x="5737259" y="3967977"/>
            <a:ext cx="1153396" cy="461665"/>
          </a:xfrm>
          <a:prstGeom prst="rect">
            <a:avLst/>
          </a:prstGeom>
          <a:noFill/>
        </p:spPr>
        <p:txBody>
          <a:bodyPr wrap="square" rtlCol="0">
            <a:spAutoFit/>
          </a:bodyPr>
          <a:lstStyle/>
          <a:p>
            <a:r>
              <a:rPr lang="en-US" altLang="zh-CN" sz="2400" dirty="0" smtClean="0">
                <a:solidFill>
                  <a:srgbClr val="FF0000"/>
                </a:solidFill>
              </a:rPr>
              <a:t>6.5%</a:t>
            </a:r>
            <a:endParaRPr lang="zh-CN" altLang="en-US" sz="2400" dirty="0">
              <a:solidFill>
                <a:srgbClr val="FF0000"/>
              </a:solidFill>
            </a:endParaRPr>
          </a:p>
        </p:txBody>
      </p:sp>
      <p:sp>
        <p:nvSpPr>
          <p:cNvPr id="10" name="文本框 9"/>
          <p:cNvSpPr txBox="1"/>
          <p:nvPr/>
        </p:nvSpPr>
        <p:spPr>
          <a:xfrm>
            <a:off x="2108613" y="3967977"/>
            <a:ext cx="1153396" cy="461665"/>
          </a:xfrm>
          <a:prstGeom prst="rect">
            <a:avLst/>
          </a:prstGeom>
          <a:noFill/>
        </p:spPr>
        <p:txBody>
          <a:bodyPr wrap="square" rtlCol="0">
            <a:spAutoFit/>
          </a:bodyPr>
          <a:lstStyle/>
          <a:p>
            <a:r>
              <a:rPr lang="en-US" altLang="zh-CN" sz="2400" dirty="0" smtClean="0">
                <a:solidFill>
                  <a:srgbClr val="FF0000"/>
                </a:solidFill>
              </a:rPr>
              <a:t>10.9%</a:t>
            </a:r>
            <a:endParaRPr lang="zh-CN" altLang="en-US" sz="2400" dirty="0">
              <a:solidFill>
                <a:srgbClr val="FF0000"/>
              </a:solidFill>
            </a:endParaRPr>
          </a:p>
        </p:txBody>
      </p:sp>
    </p:spTree>
    <p:extLst>
      <p:ext uri="{BB962C8B-B14F-4D97-AF65-F5344CB8AC3E}">
        <p14:creationId xmlns:p14="http://schemas.microsoft.com/office/powerpoint/2010/main" val="4064217675"/>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 &amp; Future </a:t>
            </a:r>
            <a:r>
              <a:rPr lang="en-US" altLang="zh-CN" dirty="0" smtClean="0"/>
              <a:t>Work</a:t>
            </a:r>
            <a:endParaRPr lang="zh-CN" altLang="en-US" dirty="0"/>
          </a:p>
        </p:txBody>
      </p:sp>
      <p:sp>
        <p:nvSpPr>
          <p:cNvPr id="3" name="内容占位符 2"/>
          <p:cNvSpPr>
            <a:spLocks noGrp="1"/>
          </p:cNvSpPr>
          <p:nvPr>
            <p:ph idx="1"/>
          </p:nvPr>
        </p:nvSpPr>
        <p:spPr/>
        <p:txBody>
          <a:bodyPr/>
          <a:lstStyle/>
          <a:p>
            <a:r>
              <a:rPr lang="en-US" altLang="zh-CN" dirty="0" smtClean="0"/>
              <a:t>Conclusion</a:t>
            </a:r>
          </a:p>
          <a:p>
            <a:pPr lvl="1"/>
            <a:r>
              <a:rPr lang="en-US" altLang="zh-CN" dirty="0" smtClean="0"/>
              <a:t>MPQUIC provides opportunities for finer-grained scheduling</a:t>
            </a:r>
          </a:p>
          <a:p>
            <a:pPr lvl="1"/>
            <a:r>
              <a:rPr lang="en-US" altLang="zh-CN" dirty="0" smtClean="0"/>
              <a:t>Uplink scheduler can speed up loss recovery</a:t>
            </a:r>
          </a:p>
          <a:p>
            <a:pPr lvl="1"/>
            <a:r>
              <a:rPr lang="en-US" altLang="zh-CN" dirty="0" smtClean="0"/>
              <a:t>Downlink scheduler benefits from stream information</a:t>
            </a:r>
            <a:endParaRPr lang="en-US" altLang="zh-CN" dirty="0"/>
          </a:p>
          <a:p>
            <a:r>
              <a:rPr lang="en-US" altLang="zh-CN" dirty="0"/>
              <a:t>Future </a:t>
            </a:r>
            <a:r>
              <a:rPr lang="en-US" altLang="zh-CN" dirty="0" smtClean="0"/>
              <a:t>Work</a:t>
            </a:r>
          </a:p>
          <a:p>
            <a:pPr lvl="1"/>
            <a:r>
              <a:rPr lang="en-US" altLang="zh-CN" dirty="0" smtClean="0"/>
              <a:t>How much can a browser benefit </a:t>
            </a:r>
            <a:r>
              <a:rPr lang="en-US" altLang="zh-CN" dirty="0"/>
              <a:t>from </a:t>
            </a:r>
            <a:r>
              <a:rPr lang="en-US" altLang="zh-CN" dirty="0" smtClean="0"/>
              <a:t>stream completion time reduction?</a:t>
            </a:r>
          </a:p>
          <a:p>
            <a:pPr lvl="1"/>
            <a:r>
              <a:rPr lang="en-US" altLang="zh-CN" dirty="0" smtClean="0"/>
              <a:t>Integrate our work into Chromium </a:t>
            </a:r>
          </a:p>
          <a:p>
            <a:pPr lvl="1"/>
            <a:r>
              <a:rPr lang="en-US" altLang="zh-CN" dirty="0" smtClean="0"/>
              <a:t>Reduce Page Load Time by optimizing dependency tree.</a:t>
            </a:r>
          </a:p>
          <a:p>
            <a:pPr marL="252095" lvl="1" indent="0">
              <a:buNone/>
            </a:pPr>
            <a:endParaRPr lang="en-US" altLang="zh-CN" dirty="0" smtClean="0"/>
          </a:p>
          <a:p>
            <a:pPr lvl="1"/>
            <a:endParaRPr lang="en-US" altLang="zh-CN" dirty="0"/>
          </a:p>
          <a:p>
            <a:pPr lvl="1"/>
            <a:endParaRPr lang="zh-CN" altLang="en-US" dirty="0"/>
          </a:p>
        </p:txBody>
      </p:sp>
    </p:spTree>
    <p:extLst>
      <p:ext uri="{BB962C8B-B14F-4D97-AF65-F5344CB8AC3E}">
        <p14:creationId xmlns:p14="http://schemas.microsoft.com/office/powerpoint/2010/main" val="2706044819"/>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940" y="2377440"/>
            <a:ext cx="2712719" cy="1668733"/>
          </a:xfrm>
        </p:spPr>
        <p:txBody>
          <a:bodyPr/>
          <a:lstStyle/>
          <a:p>
            <a:pPr algn="ctr"/>
            <a:r>
              <a:rPr lang="en-US" sz="3600" dirty="0" smtClean="0"/>
              <a:t>Thanks</a:t>
            </a:r>
            <a:br>
              <a:rPr lang="en-US" sz="3600" dirty="0" smtClean="0"/>
            </a:br>
            <a:r>
              <a:rPr lang="en-US" sz="3600" dirty="0" smtClean="0"/>
              <a:t>Q&amp;A</a:t>
            </a:r>
            <a:endParaRPr lang="en-US" sz="3600" dirty="0"/>
          </a:p>
        </p:txBody>
      </p:sp>
    </p:spTree>
    <p:extLst>
      <p:ext uri="{BB962C8B-B14F-4D97-AF65-F5344CB8AC3E}">
        <p14:creationId xmlns:p14="http://schemas.microsoft.com/office/powerpoint/2010/main" val="399105386"/>
      </p:ext>
    </p:extLst>
  </p:cSld>
  <p:clrMapOvr>
    <a:masterClrMapping/>
  </p:clrMapOvr>
  <p:transition spd="med">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Goal of our work</a:t>
            </a:r>
            <a:endParaRPr lang="zh-CN" altLang="en-US" dirty="0"/>
          </a:p>
        </p:txBody>
      </p:sp>
      <p:grpSp>
        <p:nvGrpSpPr>
          <p:cNvPr id="3" name="组合 2"/>
          <p:cNvGrpSpPr/>
          <p:nvPr/>
        </p:nvGrpSpPr>
        <p:grpSpPr>
          <a:xfrm>
            <a:off x="6571496" y="1302313"/>
            <a:ext cx="2590213" cy="4683760"/>
            <a:chOff x="6776216" y="970374"/>
            <a:chExt cx="2590213" cy="4683760"/>
          </a:xfrm>
        </p:grpSpPr>
        <p:sp>
          <p:nvSpPr>
            <p:cNvPr id="26" name="圆角矩形 25"/>
            <p:cNvSpPr/>
            <p:nvPr/>
          </p:nvSpPr>
          <p:spPr bwMode="auto">
            <a:xfrm>
              <a:off x="6776216" y="970374"/>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7" name="椭圆 26"/>
            <p:cNvSpPr/>
            <p:nvPr/>
          </p:nvSpPr>
          <p:spPr bwMode="auto">
            <a:xfrm>
              <a:off x="7885848" y="5156064"/>
              <a:ext cx="376787" cy="348939"/>
            </a:xfrm>
            <a:prstGeom prst="ellipse">
              <a:avLst/>
            </a:prstGeom>
            <a:solidFill>
              <a:schemeClr val="tx1">
                <a:lumMod val="85000"/>
                <a:lumOff val="15000"/>
              </a:schemeClr>
            </a:solidFill>
            <a:ln w="444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8" name="圆角矩形 27"/>
            <p:cNvSpPr/>
            <p:nvPr/>
          </p:nvSpPr>
          <p:spPr bwMode="auto">
            <a:xfrm>
              <a:off x="7711167" y="1181017"/>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9" name="矩形 28"/>
            <p:cNvSpPr/>
            <p:nvPr/>
          </p:nvSpPr>
          <p:spPr bwMode="auto">
            <a:xfrm>
              <a:off x="6986079" y="1438026"/>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pic>
        <p:nvPicPr>
          <p:cNvPr id="30" name="图片 29"/>
          <p:cNvPicPr>
            <a:picLocks noChangeAspect="1"/>
          </p:cNvPicPr>
          <p:nvPr/>
        </p:nvPicPr>
        <p:blipFill>
          <a:blip r:embed="rId3"/>
          <a:stretch>
            <a:fillRect/>
          </a:stretch>
        </p:blipFill>
        <p:spPr>
          <a:xfrm>
            <a:off x="6778819" y="1767424"/>
            <a:ext cx="2199620" cy="282892"/>
          </a:xfrm>
          <a:prstGeom prst="rect">
            <a:avLst/>
          </a:prstGeom>
        </p:spPr>
      </p:pic>
      <p:pic>
        <p:nvPicPr>
          <p:cNvPr id="31" name="图片 30"/>
          <p:cNvPicPr>
            <a:picLocks noChangeAspect="1"/>
          </p:cNvPicPr>
          <p:nvPr/>
        </p:nvPicPr>
        <p:blipFill>
          <a:blip r:embed="rId4"/>
          <a:stretch>
            <a:fillRect/>
          </a:stretch>
        </p:blipFill>
        <p:spPr>
          <a:xfrm>
            <a:off x="6781360" y="2077044"/>
            <a:ext cx="2197079" cy="405725"/>
          </a:xfrm>
          <a:prstGeom prst="rect">
            <a:avLst/>
          </a:prstGeom>
        </p:spPr>
      </p:pic>
      <p:pic>
        <p:nvPicPr>
          <p:cNvPr id="32" name="内容占位符 22"/>
          <p:cNvPicPr>
            <a:picLocks noChangeAspect="1"/>
          </p:cNvPicPr>
          <p:nvPr/>
        </p:nvPicPr>
        <p:blipFill>
          <a:blip r:embed="rId5"/>
          <a:stretch>
            <a:fillRect/>
          </a:stretch>
        </p:blipFill>
        <p:spPr>
          <a:xfrm>
            <a:off x="6828190" y="3880472"/>
            <a:ext cx="2103429" cy="1351565"/>
          </a:xfrm>
          <a:prstGeom prst="rect">
            <a:avLst/>
          </a:prstGeom>
        </p:spPr>
      </p:pic>
      <p:sp>
        <p:nvSpPr>
          <p:cNvPr id="34" name="文本框 33"/>
          <p:cNvSpPr txBox="1"/>
          <p:nvPr/>
        </p:nvSpPr>
        <p:spPr>
          <a:xfrm>
            <a:off x="7499049" y="1732345"/>
            <a:ext cx="1455420" cy="307777"/>
          </a:xfrm>
          <a:prstGeom prst="rect">
            <a:avLst/>
          </a:prstGeom>
          <a:noFill/>
        </p:spPr>
        <p:txBody>
          <a:bodyPr wrap="square" rtlCol="0">
            <a:spAutoFit/>
          </a:bodyPr>
          <a:lstStyle/>
          <a:p>
            <a:r>
              <a:rPr lang="en-US" altLang="zh-CN" sz="1400" dirty="0" smtClean="0"/>
              <a:t>Loading…</a:t>
            </a:r>
            <a:endParaRPr lang="zh-CN" altLang="en-US" sz="1400" dirty="0"/>
          </a:p>
        </p:txBody>
      </p:sp>
      <p:sp>
        <p:nvSpPr>
          <p:cNvPr id="49" name="内容占位符 48"/>
          <p:cNvSpPr>
            <a:spLocks noGrp="1"/>
          </p:cNvSpPr>
          <p:nvPr>
            <p:ph idx="1"/>
          </p:nvPr>
        </p:nvSpPr>
        <p:spPr>
          <a:xfrm>
            <a:off x="304801" y="899207"/>
            <a:ext cx="6150590" cy="5387293"/>
          </a:xfrm>
        </p:spPr>
        <p:txBody>
          <a:bodyPr/>
          <a:lstStyle/>
          <a:p>
            <a:r>
              <a:rPr lang="en-US" altLang="zh-CN" dirty="0" smtClean="0"/>
              <a:t>Intuition:</a:t>
            </a:r>
          </a:p>
          <a:p>
            <a:pPr lvl="1"/>
            <a:r>
              <a:rPr lang="en-US" altLang="zh-CN" dirty="0" smtClean="0"/>
              <a:t>Prioritize rendering resources</a:t>
            </a:r>
          </a:p>
          <a:p>
            <a:pPr marL="252095" lvl="1" indent="0">
              <a:buNone/>
            </a:pPr>
            <a:r>
              <a:rPr lang="en-US" altLang="zh-CN" dirty="0" smtClean="0">
                <a:solidFill>
                  <a:srgbClr val="FF0000"/>
                </a:solidFill>
              </a:rPr>
              <a:t>	☺ </a:t>
            </a:r>
            <a:r>
              <a:rPr lang="en-US" altLang="zh-CN" dirty="0">
                <a:solidFill>
                  <a:srgbClr val="FF0000"/>
                </a:solidFill>
              </a:rPr>
              <a:t>Utilize </a:t>
            </a:r>
            <a:r>
              <a:rPr lang="en-US" altLang="zh-CN" dirty="0" smtClean="0">
                <a:solidFill>
                  <a:srgbClr val="FF0000"/>
                </a:solidFill>
              </a:rPr>
              <a:t>HTTP/2 dependency tree</a:t>
            </a:r>
          </a:p>
          <a:p>
            <a:pPr lvl="1"/>
            <a:r>
              <a:rPr lang="en-US" altLang="zh-CN" dirty="0" smtClean="0"/>
              <a:t>Aggregate bandwidth of multiple interfaces</a:t>
            </a:r>
          </a:p>
          <a:p>
            <a:pPr marL="252095" lvl="1" indent="0">
              <a:buNone/>
            </a:pPr>
            <a:r>
              <a:rPr lang="en-US" altLang="zh-CN" dirty="0" smtClean="0">
                <a:solidFill>
                  <a:srgbClr val="FF0000"/>
                </a:solidFill>
              </a:rPr>
              <a:t>	☺ Apply multipath transport protocol</a:t>
            </a:r>
          </a:p>
          <a:p>
            <a:pPr lvl="1"/>
            <a:r>
              <a:rPr lang="en-US" altLang="zh-CN" dirty="0"/>
              <a:t>Improve CPU/network utilization</a:t>
            </a:r>
          </a:p>
          <a:p>
            <a:pPr marL="252095" lvl="1" indent="0">
              <a:buNone/>
            </a:pPr>
            <a:r>
              <a:rPr lang="en-US" altLang="zh-CN" dirty="0" smtClean="0">
                <a:solidFill>
                  <a:srgbClr val="FF0000"/>
                </a:solidFill>
              </a:rPr>
              <a:t>	☺ Reduce </a:t>
            </a:r>
            <a:r>
              <a:rPr lang="en-US" altLang="zh-CN" dirty="0">
                <a:solidFill>
                  <a:srgbClr val="FF0000"/>
                </a:solidFill>
              </a:rPr>
              <a:t>object completion </a:t>
            </a:r>
            <a:r>
              <a:rPr lang="en-US" altLang="zh-CN" dirty="0" smtClean="0">
                <a:solidFill>
                  <a:srgbClr val="FF0000"/>
                </a:solidFill>
              </a:rPr>
              <a:t>time</a:t>
            </a:r>
          </a:p>
          <a:p>
            <a:r>
              <a:rPr lang="en-US" altLang="zh-CN" dirty="0" smtClean="0"/>
              <a:t>Challenges</a:t>
            </a:r>
          </a:p>
          <a:p>
            <a:pPr lvl="1"/>
            <a:r>
              <a:rPr lang="en-US" altLang="zh-CN" dirty="0" smtClean="0"/>
              <a:t>Fairness </a:t>
            </a:r>
            <a:r>
              <a:rPr lang="en-US" altLang="zh-CN" dirty="0"/>
              <a:t>VS. Efficiency </a:t>
            </a:r>
          </a:p>
          <a:p>
            <a:pPr lvl="1"/>
            <a:r>
              <a:rPr lang="en-US" altLang="zh-CN" dirty="0"/>
              <a:t>Path heterogeneity especially </a:t>
            </a:r>
            <a:r>
              <a:rPr lang="en-US" altLang="zh-CN" dirty="0" smtClean="0"/>
              <a:t>on </a:t>
            </a:r>
            <a:r>
              <a:rPr lang="en-US" altLang="zh-CN" dirty="0"/>
              <a:t>mobile devices</a:t>
            </a:r>
          </a:p>
          <a:p>
            <a:pPr lvl="1"/>
            <a:r>
              <a:rPr lang="en-US" altLang="zh-CN" dirty="0"/>
              <a:t>Path Loss</a:t>
            </a:r>
          </a:p>
          <a:p>
            <a:endParaRPr lang="en-US" altLang="zh-CN" dirty="0">
              <a:solidFill>
                <a:srgbClr val="FF0000"/>
              </a:solidFill>
            </a:endParaRPr>
          </a:p>
          <a:p>
            <a:endParaRPr lang="zh-CN" altLang="en-US" dirty="0"/>
          </a:p>
        </p:txBody>
      </p:sp>
      <p:grpSp>
        <p:nvGrpSpPr>
          <p:cNvPr id="52" name="组合 51"/>
          <p:cNvGrpSpPr/>
          <p:nvPr/>
        </p:nvGrpSpPr>
        <p:grpSpPr>
          <a:xfrm>
            <a:off x="9397067" y="1302313"/>
            <a:ext cx="2590213" cy="4683760"/>
            <a:chOff x="4638970" y="1229360"/>
            <a:chExt cx="2590213" cy="4683760"/>
          </a:xfrm>
        </p:grpSpPr>
        <p:sp>
          <p:nvSpPr>
            <p:cNvPr id="58" name="圆角矩形 57"/>
            <p:cNvSpPr/>
            <p:nvPr/>
          </p:nvSpPr>
          <p:spPr bwMode="auto">
            <a:xfrm>
              <a:off x="4638970" y="1229360"/>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59" name="椭圆 58"/>
            <p:cNvSpPr/>
            <p:nvPr/>
          </p:nvSpPr>
          <p:spPr bwMode="auto">
            <a:xfrm>
              <a:off x="5720484" y="5415050"/>
              <a:ext cx="376787" cy="348939"/>
            </a:xfrm>
            <a:prstGeom prst="ellipse">
              <a:avLst/>
            </a:prstGeom>
            <a:solidFill>
              <a:schemeClr val="tx1">
                <a:lumMod val="85000"/>
                <a:lumOff val="15000"/>
              </a:schemeClr>
            </a:solidFill>
            <a:ln w="444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0" name="圆角矩形 59"/>
            <p:cNvSpPr/>
            <p:nvPr/>
          </p:nvSpPr>
          <p:spPr bwMode="auto">
            <a:xfrm>
              <a:off x="5545803" y="1440003"/>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1" name="矩形 60"/>
            <p:cNvSpPr/>
            <p:nvPr/>
          </p:nvSpPr>
          <p:spPr bwMode="auto">
            <a:xfrm>
              <a:off x="4820715" y="1697012"/>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pic>
        <p:nvPicPr>
          <p:cNvPr id="53" name="图片 52"/>
          <p:cNvPicPr>
            <a:picLocks noChangeAspect="1"/>
          </p:cNvPicPr>
          <p:nvPr/>
        </p:nvPicPr>
        <p:blipFill>
          <a:blip r:embed="rId3"/>
          <a:stretch>
            <a:fillRect/>
          </a:stretch>
        </p:blipFill>
        <p:spPr>
          <a:xfrm>
            <a:off x="9576271" y="1767424"/>
            <a:ext cx="2199621" cy="282892"/>
          </a:xfrm>
          <a:prstGeom prst="rect">
            <a:avLst/>
          </a:prstGeom>
        </p:spPr>
      </p:pic>
      <p:pic>
        <p:nvPicPr>
          <p:cNvPr id="54" name="图片 53"/>
          <p:cNvPicPr>
            <a:picLocks noChangeAspect="1"/>
          </p:cNvPicPr>
          <p:nvPr/>
        </p:nvPicPr>
        <p:blipFill>
          <a:blip r:embed="rId4"/>
          <a:stretch>
            <a:fillRect/>
          </a:stretch>
        </p:blipFill>
        <p:spPr>
          <a:xfrm>
            <a:off x="9578813" y="2077044"/>
            <a:ext cx="2190268" cy="405725"/>
          </a:xfrm>
          <a:prstGeom prst="rect">
            <a:avLst/>
          </a:prstGeom>
        </p:spPr>
      </p:pic>
      <p:pic>
        <p:nvPicPr>
          <p:cNvPr id="55" name="内容占位符 22"/>
          <p:cNvPicPr>
            <a:picLocks noChangeAspect="1"/>
          </p:cNvPicPr>
          <p:nvPr/>
        </p:nvPicPr>
        <p:blipFill>
          <a:blip r:embed="rId5"/>
          <a:stretch>
            <a:fillRect/>
          </a:stretch>
        </p:blipFill>
        <p:spPr>
          <a:xfrm>
            <a:off x="9625643" y="3880472"/>
            <a:ext cx="2103429" cy="1351565"/>
          </a:xfrm>
          <a:prstGeom prst="rect">
            <a:avLst/>
          </a:prstGeom>
        </p:spPr>
      </p:pic>
      <p:sp>
        <p:nvSpPr>
          <p:cNvPr id="57" name="文本框 56"/>
          <p:cNvSpPr txBox="1"/>
          <p:nvPr/>
        </p:nvSpPr>
        <p:spPr>
          <a:xfrm>
            <a:off x="10296502" y="1732345"/>
            <a:ext cx="1455420" cy="307777"/>
          </a:xfrm>
          <a:prstGeom prst="rect">
            <a:avLst/>
          </a:prstGeom>
          <a:noFill/>
        </p:spPr>
        <p:txBody>
          <a:bodyPr wrap="square" rtlCol="0">
            <a:spAutoFit/>
          </a:bodyPr>
          <a:lstStyle/>
          <a:p>
            <a:r>
              <a:rPr lang="en-US" altLang="zh-CN" sz="1400" dirty="0" smtClean="0"/>
              <a:t>Loading…</a:t>
            </a:r>
            <a:endParaRPr lang="zh-CN" altLang="en-US" sz="1400" dirty="0"/>
          </a:p>
        </p:txBody>
      </p:sp>
      <p:sp>
        <p:nvSpPr>
          <p:cNvPr id="4" name="文本框 3"/>
          <p:cNvSpPr txBox="1"/>
          <p:nvPr/>
        </p:nvSpPr>
        <p:spPr>
          <a:xfrm>
            <a:off x="7142074" y="581438"/>
            <a:ext cx="4338030" cy="615553"/>
          </a:xfrm>
          <a:prstGeom prst="rect">
            <a:avLst/>
          </a:prstGeom>
          <a:noFill/>
        </p:spPr>
        <p:txBody>
          <a:bodyPr wrap="square" rtlCol="0">
            <a:spAutoFit/>
          </a:bodyPr>
          <a:lstStyle/>
          <a:p>
            <a:pPr algn="ctr"/>
            <a:r>
              <a:rPr lang="en-US" altLang="zh-CN" dirty="0" smtClean="0"/>
              <a:t>Toy Example</a:t>
            </a:r>
          </a:p>
          <a:p>
            <a:pPr algn="ctr"/>
            <a:r>
              <a:rPr lang="en-US" altLang="zh-CN" sz="1600" dirty="0"/>
              <a:t>P</a:t>
            </a:r>
            <a:r>
              <a:rPr lang="en-US" altLang="zh-CN" sz="1600" dirty="0" smtClean="0"/>
              <a:t>otential of Reducing Object Completion Time</a:t>
            </a:r>
            <a:endParaRPr lang="zh-CN" altLang="en-US" sz="1600" dirty="0"/>
          </a:p>
        </p:txBody>
      </p:sp>
      <p:pic>
        <p:nvPicPr>
          <p:cNvPr id="5" name="图片 4"/>
          <p:cNvPicPr>
            <a:picLocks noChangeAspect="1"/>
          </p:cNvPicPr>
          <p:nvPr/>
        </p:nvPicPr>
        <p:blipFill>
          <a:blip r:embed="rId6"/>
          <a:stretch>
            <a:fillRect/>
          </a:stretch>
        </p:blipFill>
        <p:spPr>
          <a:xfrm>
            <a:off x="6828716" y="2511003"/>
            <a:ext cx="2095554" cy="1315295"/>
          </a:xfrm>
          <a:prstGeom prst="rect">
            <a:avLst/>
          </a:prstGeom>
        </p:spPr>
      </p:pic>
      <p:pic>
        <p:nvPicPr>
          <p:cNvPr id="35" name="图片 34"/>
          <p:cNvPicPr>
            <a:picLocks noChangeAspect="1"/>
          </p:cNvPicPr>
          <p:nvPr/>
        </p:nvPicPr>
        <p:blipFill>
          <a:blip r:embed="rId6"/>
          <a:stretch>
            <a:fillRect/>
          </a:stretch>
        </p:blipFill>
        <p:spPr>
          <a:xfrm>
            <a:off x="9626169" y="2515427"/>
            <a:ext cx="2095554" cy="1315295"/>
          </a:xfrm>
          <a:prstGeom prst="rect">
            <a:avLst/>
          </a:prstGeom>
        </p:spPr>
      </p:pic>
    </p:spTree>
    <p:extLst>
      <p:ext uri="{BB962C8B-B14F-4D97-AF65-F5344CB8AC3E}">
        <p14:creationId xmlns:p14="http://schemas.microsoft.com/office/powerpoint/2010/main" val="353144426"/>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1000"/>
                                  </p:stCondLst>
                                  <p:childTnLst>
                                    <p:set>
                                      <p:cBhvr>
                                        <p:cTn id="47" dur="1" fill="hold">
                                          <p:stCondLst>
                                            <p:cond delay="0"/>
                                          </p:stCondLst>
                                        </p:cTn>
                                        <p:tgtEl>
                                          <p:spTgt spid="53"/>
                                        </p:tgtEl>
                                        <p:attrNameLst>
                                          <p:attrName>style.visibility</p:attrName>
                                        </p:attrNameLst>
                                      </p:cBhvr>
                                      <p:to>
                                        <p:strVal val="visible"/>
                                      </p:to>
                                    </p:set>
                                  </p:childTnLst>
                                </p:cTn>
                              </p:par>
                              <p:par>
                                <p:cTn id="48" presetID="1" presetClass="exit" presetSubtype="0" fill="hold" grpId="1" nodeType="withEffect">
                                  <p:stCondLst>
                                    <p:cond delay="1000"/>
                                  </p:stCondLst>
                                  <p:childTnLst>
                                    <p:set>
                                      <p:cBhvr>
                                        <p:cTn id="49" dur="1" fill="hold">
                                          <p:stCondLst>
                                            <p:cond delay="0"/>
                                          </p:stCondLst>
                                        </p:cTn>
                                        <p:tgtEl>
                                          <p:spTgt spid="57">
                                            <p:txEl>
                                              <p:pRg st="0" end="0"/>
                                            </p:txEl>
                                          </p:spTgt>
                                        </p:tgtEl>
                                        <p:attrNameLst>
                                          <p:attrName>style.visibility</p:attrName>
                                        </p:attrNameLst>
                                      </p:cBhvr>
                                      <p:to>
                                        <p:strVal val="hidden"/>
                                      </p:to>
                                    </p:se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par>
                          <p:cTn id="55" fill="hold">
                            <p:stCondLst>
                              <p:cond delay="1000"/>
                            </p:stCondLst>
                            <p:childTnLst>
                              <p:par>
                                <p:cTn id="56" presetID="1" presetClass="entr" presetSubtype="0" fill="hold" nodeType="afterEffect">
                                  <p:stCondLst>
                                    <p:cond delay="1500"/>
                                  </p:stCondLst>
                                  <p:childTnLst>
                                    <p:set>
                                      <p:cBhvr>
                                        <p:cTn id="57" dur="1" fill="hold">
                                          <p:stCondLst>
                                            <p:cond delay="0"/>
                                          </p:stCondLst>
                                        </p:cTn>
                                        <p:tgtEl>
                                          <p:spTgt spid="54"/>
                                        </p:tgtEl>
                                        <p:attrNameLst>
                                          <p:attrName>style.visibility</p:attrName>
                                        </p:attrNameLst>
                                      </p:cBhvr>
                                      <p:to>
                                        <p:strVal val="visible"/>
                                      </p:to>
                                    </p:set>
                                  </p:childTnLst>
                                </p:cTn>
                              </p:par>
                            </p:childTnLst>
                          </p:cTn>
                        </p:par>
                        <p:par>
                          <p:cTn id="58" fill="hold">
                            <p:stCondLst>
                              <p:cond delay="2500"/>
                            </p:stCondLst>
                            <p:childTnLst>
                              <p:par>
                                <p:cTn id="59" presetID="1" presetClass="entr" presetSubtype="0" fill="hold" nodeType="afterEffect">
                                  <p:stCondLst>
                                    <p:cond delay="1500"/>
                                  </p:stCondLst>
                                  <p:childTnLst>
                                    <p:set>
                                      <p:cBhvr>
                                        <p:cTn id="60" dur="1" fill="hold">
                                          <p:stCondLst>
                                            <p:cond delay="0"/>
                                          </p:stCondLst>
                                        </p:cTn>
                                        <p:tgtEl>
                                          <p:spTgt spid="35"/>
                                        </p:tgtEl>
                                        <p:attrNameLst>
                                          <p:attrName>style.visibility</p:attrName>
                                        </p:attrNameLst>
                                      </p:cBhvr>
                                      <p:to>
                                        <p:strVal val="visible"/>
                                      </p:to>
                                    </p:set>
                                  </p:childTnLst>
                                </p:cTn>
                              </p:par>
                            </p:childTnLst>
                          </p:cTn>
                        </p:par>
                        <p:par>
                          <p:cTn id="61" fill="hold">
                            <p:stCondLst>
                              <p:cond delay="4000"/>
                            </p:stCondLst>
                            <p:childTnLst>
                              <p:par>
                                <p:cTn id="62" presetID="1" presetClass="entr" presetSubtype="0" fill="hold" nodeType="afterEffect">
                                  <p:stCondLst>
                                    <p:cond delay="200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6000"/>
                            </p:stCondLst>
                            <p:childTnLst>
                              <p:par>
                                <p:cTn id="65" presetID="1" presetClass="entr" presetSubtype="0" fill="hold" nodeType="afterEffect">
                                  <p:stCondLst>
                                    <p:cond delay="1500"/>
                                  </p:stCondLst>
                                  <p:childTnLst>
                                    <p:set>
                                      <p:cBhvr>
                                        <p:cTn id="66" dur="1" fill="hold">
                                          <p:stCondLst>
                                            <p:cond delay="0"/>
                                          </p:stCondLst>
                                        </p:cTn>
                                        <p:tgtEl>
                                          <p:spTgt spid="5"/>
                                        </p:tgtEl>
                                        <p:attrNameLst>
                                          <p:attrName>style.visibility</p:attrName>
                                        </p:attrNameLst>
                                      </p:cBhvr>
                                      <p:to>
                                        <p:strVal val="visible"/>
                                      </p:to>
                                    </p:set>
                                  </p:childTnLst>
                                </p:cTn>
                              </p:par>
                            </p:childTnLst>
                          </p:cTn>
                        </p:par>
                        <p:par>
                          <p:cTn id="67" fill="hold">
                            <p:stCondLst>
                              <p:cond delay="7500"/>
                            </p:stCondLst>
                            <p:childTnLst>
                              <p:par>
                                <p:cTn id="68" presetID="1" presetClass="entr" presetSubtype="0" fill="hold" nodeType="afterEffect">
                                  <p:stCondLst>
                                    <p:cond delay="1000"/>
                                  </p:stCondLst>
                                  <p:childTnLst>
                                    <p:set>
                                      <p:cBhvr>
                                        <p:cTn id="69" dur="1" fill="hold">
                                          <p:stCondLst>
                                            <p:cond delay="0"/>
                                          </p:stCondLst>
                                        </p:cTn>
                                        <p:tgtEl>
                                          <p:spTgt spid="32"/>
                                        </p:tgtEl>
                                        <p:attrNameLst>
                                          <p:attrName>style.visibility</p:attrName>
                                        </p:attrNameLst>
                                      </p:cBhvr>
                                      <p:to>
                                        <p:strVal val="visible"/>
                                      </p:to>
                                    </p:set>
                                  </p:childTnLst>
                                </p:cTn>
                              </p:par>
                            </p:childTnLst>
                          </p:cTn>
                        </p:par>
                        <p:par>
                          <p:cTn id="70" fill="hold">
                            <p:stCondLst>
                              <p:cond delay="8500"/>
                            </p:stCondLst>
                            <p:childTnLst>
                              <p:par>
                                <p:cTn id="71" presetID="1" presetClass="entr" presetSubtype="0" fill="hold" nodeType="after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xEl>
                                              <p:pRg st="9" end="9"/>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9" grpId="0" uiExpand="1" build="p"/>
      <p:bldP spid="57" grpId="0" build="allAtOnce"/>
      <p:bldP spid="57" grpId="1" build="allAtOnce"/>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Goal of our work</a:t>
            </a:r>
            <a:endParaRPr lang="zh-CN" altLang="en-US" dirty="0"/>
          </a:p>
        </p:txBody>
      </p:sp>
      <p:grpSp>
        <p:nvGrpSpPr>
          <p:cNvPr id="3" name="组合 2"/>
          <p:cNvGrpSpPr/>
          <p:nvPr/>
        </p:nvGrpSpPr>
        <p:grpSpPr>
          <a:xfrm>
            <a:off x="6571496" y="1302313"/>
            <a:ext cx="2590213" cy="4683760"/>
            <a:chOff x="6776216" y="970374"/>
            <a:chExt cx="2590213" cy="4683760"/>
          </a:xfrm>
        </p:grpSpPr>
        <p:sp>
          <p:nvSpPr>
            <p:cNvPr id="26" name="圆角矩形 25"/>
            <p:cNvSpPr/>
            <p:nvPr/>
          </p:nvSpPr>
          <p:spPr bwMode="auto">
            <a:xfrm>
              <a:off x="6776216" y="970374"/>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7" name="椭圆 26"/>
            <p:cNvSpPr/>
            <p:nvPr/>
          </p:nvSpPr>
          <p:spPr bwMode="auto">
            <a:xfrm>
              <a:off x="7885848" y="5156064"/>
              <a:ext cx="376787" cy="348939"/>
            </a:xfrm>
            <a:prstGeom prst="ellipse">
              <a:avLst/>
            </a:prstGeom>
            <a:solidFill>
              <a:schemeClr val="tx1">
                <a:lumMod val="85000"/>
                <a:lumOff val="15000"/>
              </a:schemeClr>
            </a:solidFill>
            <a:ln w="444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8" name="圆角矩形 27"/>
            <p:cNvSpPr/>
            <p:nvPr/>
          </p:nvSpPr>
          <p:spPr bwMode="auto">
            <a:xfrm>
              <a:off x="7711167" y="1181017"/>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9" name="矩形 28"/>
            <p:cNvSpPr/>
            <p:nvPr/>
          </p:nvSpPr>
          <p:spPr bwMode="auto">
            <a:xfrm>
              <a:off x="6986079" y="1438026"/>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pic>
        <p:nvPicPr>
          <p:cNvPr id="30" name="图片 29"/>
          <p:cNvPicPr>
            <a:picLocks noChangeAspect="1"/>
          </p:cNvPicPr>
          <p:nvPr/>
        </p:nvPicPr>
        <p:blipFill>
          <a:blip r:embed="rId2"/>
          <a:stretch>
            <a:fillRect/>
          </a:stretch>
        </p:blipFill>
        <p:spPr>
          <a:xfrm>
            <a:off x="6778819" y="1767424"/>
            <a:ext cx="2199620" cy="282892"/>
          </a:xfrm>
          <a:prstGeom prst="rect">
            <a:avLst/>
          </a:prstGeom>
        </p:spPr>
      </p:pic>
      <p:pic>
        <p:nvPicPr>
          <p:cNvPr id="31" name="图片 30"/>
          <p:cNvPicPr>
            <a:picLocks noChangeAspect="1"/>
          </p:cNvPicPr>
          <p:nvPr/>
        </p:nvPicPr>
        <p:blipFill>
          <a:blip r:embed="rId3"/>
          <a:stretch>
            <a:fillRect/>
          </a:stretch>
        </p:blipFill>
        <p:spPr>
          <a:xfrm>
            <a:off x="6781360" y="2077044"/>
            <a:ext cx="2197079" cy="405725"/>
          </a:xfrm>
          <a:prstGeom prst="rect">
            <a:avLst/>
          </a:prstGeom>
        </p:spPr>
      </p:pic>
      <p:pic>
        <p:nvPicPr>
          <p:cNvPr id="32" name="内容占位符 22"/>
          <p:cNvPicPr>
            <a:picLocks noChangeAspect="1"/>
          </p:cNvPicPr>
          <p:nvPr/>
        </p:nvPicPr>
        <p:blipFill>
          <a:blip r:embed="rId4"/>
          <a:stretch>
            <a:fillRect/>
          </a:stretch>
        </p:blipFill>
        <p:spPr>
          <a:xfrm>
            <a:off x="6828190" y="2505629"/>
            <a:ext cx="2103429" cy="1351565"/>
          </a:xfrm>
          <a:prstGeom prst="rect">
            <a:avLst/>
          </a:prstGeom>
        </p:spPr>
      </p:pic>
      <p:pic>
        <p:nvPicPr>
          <p:cNvPr id="33" name="图片 32"/>
          <p:cNvPicPr>
            <a:picLocks noChangeAspect="1"/>
          </p:cNvPicPr>
          <p:nvPr/>
        </p:nvPicPr>
        <p:blipFill>
          <a:blip r:embed="rId5"/>
          <a:stretch>
            <a:fillRect/>
          </a:stretch>
        </p:blipFill>
        <p:spPr>
          <a:xfrm>
            <a:off x="6832139" y="3910222"/>
            <a:ext cx="2103120" cy="1318553"/>
          </a:xfrm>
          <a:prstGeom prst="rect">
            <a:avLst/>
          </a:prstGeom>
        </p:spPr>
      </p:pic>
      <p:sp>
        <p:nvSpPr>
          <p:cNvPr id="34" name="文本框 33"/>
          <p:cNvSpPr txBox="1"/>
          <p:nvPr/>
        </p:nvSpPr>
        <p:spPr>
          <a:xfrm>
            <a:off x="7499049" y="1732345"/>
            <a:ext cx="1455420" cy="307777"/>
          </a:xfrm>
          <a:prstGeom prst="rect">
            <a:avLst/>
          </a:prstGeom>
          <a:noFill/>
        </p:spPr>
        <p:txBody>
          <a:bodyPr wrap="square" rtlCol="0">
            <a:spAutoFit/>
          </a:bodyPr>
          <a:lstStyle/>
          <a:p>
            <a:r>
              <a:rPr lang="en-US" altLang="zh-CN" sz="1400" dirty="0" smtClean="0"/>
              <a:t>Loading…</a:t>
            </a:r>
            <a:endParaRPr lang="zh-CN" altLang="en-US" sz="1400" dirty="0"/>
          </a:p>
        </p:txBody>
      </p:sp>
      <p:sp>
        <p:nvSpPr>
          <p:cNvPr id="49" name="内容占位符 48"/>
          <p:cNvSpPr>
            <a:spLocks noGrp="1"/>
          </p:cNvSpPr>
          <p:nvPr>
            <p:ph idx="1"/>
          </p:nvPr>
        </p:nvSpPr>
        <p:spPr>
          <a:xfrm>
            <a:off x="304801" y="899207"/>
            <a:ext cx="6150590" cy="5387293"/>
          </a:xfrm>
        </p:spPr>
        <p:txBody>
          <a:bodyPr/>
          <a:lstStyle/>
          <a:p>
            <a:r>
              <a:rPr lang="en-US" altLang="zh-CN" dirty="0" smtClean="0"/>
              <a:t>Intuition:</a:t>
            </a:r>
          </a:p>
          <a:p>
            <a:pPr lvl="1"/>
            <a:r>
              <a:rPr lang="en-US" altLang="zh-CN" dirty="0" smtClean="0"/>
              <a:t>Prioritize rendering resources</a:t>
            </a:r>
          </a:p>
          <a:p>
            <a:pPr marL="252095" lvl="1" indent="0">
              <a:buNone/>
            </a:pPr>
            <a:r>
              <a:rPr lang="en-US" altLang="zh-CN" dirty="0" smtClean="0">
                <a:solidFill>
                  <a:srgbClr val="FF0000"/>
                </a:solidFill>
              </a:rPr>
              <a:t>	☺ </a:t>
            </a:r>
            <a:r>
              <a:rPr lang="en-US" altLang="zh-CN" dirty="0">
                <a:solidFill>
                  <a:srgbClr val="FF0000"/>
                </a:solidFill>
              </a:rPr>
              <a:t>Utilize </a:t>
            </a:r>
            <a:r>
              <a:rPr lang="en-US" altLang="zh-CN" dirty="0" smtClean="0">
                <a:solidFill>
                  <a:srgbClr val="FF0000"/>
                </a:solidFill>
              </a:rPr>
              <a:t>HTTP/2 dependency tree</a:t>
            </a:r>
          </a:p>
          <a:p>
            <a:pPr lvl="1"/>
            <a:r>
              <a:rPr lang="en-US" altLang="zh-CN" dirty="0" smtClean="0"/>
              <a:t>Aggregate bandwidth of multiple interfaces</a:t>
            </a:r>
          </a:p>
          <a:p>
            <a:pPr marL="252095" lvl="1" indent="0">
              <a:buNone/>
            </a:pPr>
            <a:r>
              <a:rPr lang="en-US" altLang="zh-CN" dirty="0" smtClean="0">
                <a:solidFill>
                  <a:srgbClr val="FF0000"/>
                </a:solidFill>
              </a:rPr>
              <a:t>	☺ Apply multipath transport protocol</a:t>
            </a:r>
          </a:p>
          <a:p>
            <a:pPr lvl="1"/>
            <a:r>
              <a:rPr lang="en-US" altLang="zh-CN" dirty="0"/>
              <a:t>Improve CPU/network utilization</a:t>
            </a:r>
          </a:p>
          <a:p>
            <a:pPr marL="252095" lvl="1" indent="0">
              <a:buNone/>
            </a:pPr>
            <a:r>
              <a:rPr lang="en-US" altLang="zh-CN" dirty="0" smtClean="0">
                <a:solidFill>
                  <a:srgbClr val="FF0000"/>
                </a:solidFill>
              </a:rPr>
              <a:t>	☺ Reduce </a:t>
            </a:r>
            <a:r>
              <a:rPr lang="en-US" altLang="zh-CN" dirty="0">
                <a:solidFill>
                  <a:srgbClr val="FF0000"/>
                </a:solidFill>
              </a:rPr>
              <a:t>object completion </a:t>
            </a:r>
            <a:r>
              <a:rPr lang="en-US" altLang="zh-CN" dirty="0" smtClean="0">
                <a:solidFill>
                  <a:srgbClr val="FF0000"/>
                </a:solidFill>
              </a:rPr>
              <a:t>time</a:t>
            </a:r>
          </a:p>
          <a:p>
            <a:r>
              <a:rPr lang="en-US" altLang="zh-CN" dirty="0" smtClean="0"/>
              <a:t>Challenges</a:t>
            </a:r>
          </a:p>
          <a:p>
            <a:pPr lvl="1"/>
            <a:r>
              <a:rPr lang="en-US" altLang="zh-CN" dirty="0" smtClean="0"/>
              <a:t>Fairness </a:t>
            </a:r>
            <a:r>
              <a:rPr lang="en-US" altLang="zh-CN" dirty="0"/>
              <a:t>VS. Efficiency </a:t>
            </a:r>
          </a:p>
          <a:p>
            <a:pPr lvl="1"/>
            <a:r>
              <a:rPr lang="en-US" altLang="zh-CN" dirty="0"/>
              <a:t>Path heterogeneity especially in mobile devices</a:t>
            </a:r>
          </a:p>
          <a:p>
            <a:pPr lvl="1"/>
            <a:r>
              <a:rPr lang="en-US" altLang="zh-CN" dirty="0"/>
              <a:t>Path Loss</a:t>
            </a:r>
          </a:p>
          <a:p>
            <a:endParaRPr lang="en-US" altLang="zh-CN" dirty="0">
              <a:solidFill>
                <a:srgbClr val="FF0000"/>
              </a:solidFill>
            </a:endParaRPr>
          </a:p>
          <a:p>
            <a:endParaRPr lang="zh-CN" altLang="en-US" dirty="0"/>
          </a:p>
        </p:txBody>
      </p:sp>
      <p:grpSp>
        <p:nvGrpSpPr>
          <p:cNvPr id="52" name="组合 51"/>
          <p:cNvGrpSpPr/>
          <p:nvPr/>
        </p:nvGrpSpPr>
        <p:grpSpPr>
          <a:xfrm>
            <a:off x="9397067" y="1302313"/>
            <a:ext cx="2590213" cy="4683760"/>
            <a:chOff x="4638970" y="1229360"/>
            <a:chExt cx="2590213" cy="4683760"/>
          </a:xfrm>
        </p:grpSpPr>
        <p:sp>
          <p:nvSpPr>
            <p:cNvPr id="58" name="圆角矩形 57"/>
            <p:cNvSpPr/>
            <p:nvPr/>
          </p:nvSpPr>
          <p:spPr bwMode="auto">
            <a:xfrm>
              <a:off x="4638970" y="1229360"/>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59" name="椭圆 58"/>
            <p:cNvSpPr/>
            <p:nvPr/>
          </p:nvSpPr>
          <p:spPr bwMode="auto">
            <a:xfrm>
              <a:off x="5720484" y="5415050"/>
              <a:ext cx="376787" cy="348939"/>
            </a:xfrm>
            <a:prstGeom prst="ellipse">
              <a:avLst/>
            </a:prstGeom>
            <a:solidFill>
              <a:schemeClr val="tx1">
                <a:lumMod val="85000"/>
                <a:lumOff val="15000"/>
              </a:schemeClr>
            </a:solidFill>
            <a:ln w="444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0" name="圆角矩形 59"/>
            <p:cNvSpPr/>
            <p:nvPr/>
          </p:nvSpPr>
          <p:spPr bwMode="auto">
            <a:xfrm>
              <a:off x="5545803" y="1440003"/>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1" name="矩形 60"/>
            <p:cNvSpPr/>
            <p:nvPr/>
          </p:nvSpPr>
          <p:spPr bwMode="auto">
            <a:xfrm>
              <a:off x="4820715" y="1697012"/>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pic>
        <p:nvPicPr>
          <p:cNvPr id="53" name="图片 52"/>
          <p:cNvPicPr>
            <a:picLocks noChangeAspect="1"/>
          </p:cNvPicPr>
          <p:nvPr/>
        </p:nvPicPr>
        <p:blipFill>
          <a:blip r:embed="rId2"/>
          <a:stretch>
            <a:fillRect/>
          </a:stretch>
        </p:blipFill>
        <p:spPr>
          <a:xfrm>
            <a:off x="9576271" y="1767424"/>
            <a:ext cx="2199621" cy="282892"/>
          </a:xfrm>
          <a:prstGeom prst="rect">
            <a:avLst/>
          </a:prstGeom>
        </p:spPr>
      </p:pic>
      <p:pic>
        <p:nvPicPr>
          <p:cNvPr id="54" name="图片 53"/>
          <p:cNvPicPr>
            <a:picLocks noChangeAspect="1"/>
          </p:cNvPicPr>
          <p:nvPr/>
        </p:nvPicPr>
        <p:blipFill>
          <a:blip r:embed="rId3"/>
          <a:stretch>
            <a:fillRect/>
          </a:stretch>
        </p:blipFill>
        <p:spPr>
          <a:xfrm>
            <a:off x="9578813" y="2077044"/>
            <a:ext cx="2190268" cy="405725"/>
          </a:xfrm>
          <a:prstGeom prst="rect">
            <a:avLst/>
          </a:prstGeom>
        </p:spPr>
      </p:pic>
      <p:pic>
        <p:nvPicPr>
          <p:cNvPr id="55" name="内容占位符 22"/>
          <p:cNvPicPr>
            <a:picLocks noChangeAspect="1"/>
          </p:cNvPicPr>
          <p:nvPr/>
        </p:nvPicPr>
        <p:blipFill>
          <a:blip r:embed="rId4"/>
          <a:stretch>
            <a:fillRect/>
          </a:stretch>
        </p:blipFill>
        <p:spPr>
          <a:xfrm>
            <a:off x="9625643" y="2505629"/>
            <a:ext cx="2103429" cy="1351565"/>
          </a:xfrm>
          <a:prstGeom prst="rect">
            <a:avLst/>
          </a:prstGeom>
        </p:spPr>
      </p:pic>
      <p:pic>
        <p:nvPicPr>
          <p:cNvPr id="56" name="图片 55"/>
          <p:cNvPicPr>
            <a:picLocks noChangeAspect="1"/>
          </p:cNvPicPr>
          <p:nvPr/>
        </p:nvPicPr>
        <p:blipFill>
          <a:blip r:embed="rId5"/>
          <a:stretch>
            <a:fillRect/>
          </a:stretch>
        </p:blipFill>
        <p:spPr>
          <a:xfrm>
            <a:off x="9629592" y="3910222"/>
            <a:ext cx="2103120" cy="1318553"/>
          </a:xfrm>
          <a:prstGeom prst="rect">
            <a:avLst/>
          </a:prstGeom>
        </p:spPr>
      </p:pic>
      <p:sp>
        <p:nvSpPr>
          <p:cNvPr id="57" name="文本框 56"/>
          <p:cNvSpPr txBox="1"/>
          <p:nvPr/>
        </p:nvSpPr>
        <p:spPr>
          <a:xfrm>
            <a:off x="10296502" y="1732345"/>
            <a:ext cx="1455420" cy="307777"/>
          </a:xfrm>
          <a:prstGeom prst="rect">
            <a:avLst/>
          </a:prstGeom>
          <a:noFill/>
        </p:spPr>
        <p:txBody>
          <a:bodyPr wrap="square" rtlCol="0">
            <a:spAutoFit/>
          </a:bodyPr>
          <a:lstStyle/>
          <a:p>
            <a:r>
              <a:rPr lang="en-US" altLang="zh-CN" sz="1400" dirty="0" smtClean="0"/>
              <a:t>Loading…</a:t>
            </a:r>
            <a:endParaRPr lang="zh-CN" altLang="en-US" sz="1400" dirty="0"/>
          </a:p>
        </p:txBody>
      </p:sp>
      <p:sp>
        <p:nvSpPr>
          <p:cNvPr id="4" name="文本框 3"/>
          <p:cNvSpPr txBox="1"/>
          <p:nvPr/>
        </p:nvSpPr>
        <p:spPr>
          <a:xfrm>
            <a:off x="7142074" y="581438"/>
            <a:ext cx="4338030" cy="615553"/>
          </a:xfrm>
          <a:prstGeom prst="rect">
            <a:avLst/>
          </a:prstGeom>
          <a:noFill/>
        </p:spPr>
        <p:txBody>
          <a:bodyPr wrap="square" rtlCol="0">
            <a:spAutoFit/>
          </a:bodyPr>
          <a:lstStyle/>
          <a:p>
            <a:pPr algn="ctr"/>
            <a:r>
              <a:rPr lang="en-US" altLang="zh-CN" dirty="0" smtClean="0"/>
              <a:t>Toy Example</a:t>
            </a:r>
          </a:p>
          <a:p>
            <a:pPr algn="ctr"/>
            <a:r>
              <a:rPr lang="en-US" altLang="zh-CN" sz="1600" dirty="0"/>
              <a:t>P</a:t>
            </a:r>
            <a:r>
              <a:rPr lang="en-US" altLang="zh-CN" sz="1600" dirty="0" smtClean="0"/>
              <a:t>otential of Reducing Object Completion </a:t>
            </a:r>
            <a:r>
              <a:rPr lang="en-US" altLang="zh-CN" sz="1600" dirty="0"/>
              <a:t>T</a:t>
            </a:r>
            <a:r>
              <a:rPr lang="en-US" altLang="zh-CN" sz="1600" dirty="0" smtClean="0"/>
              <a:t>ime</a:t>
            </a:r>
            <a:endParaRPr lang="zh-CN" altLang="en-US" sz="1600" dirty="0"/>
          </a:p>
        </p:txBody>
      </p:sp>
    </p:spTree>
    <p:extLst>
      <p:ext uri="{BB962C8B-B14F-4D97-AF65-F5344CB8AC3E}">
        <p14:creationId xmlns:p14="http://schemas.microsoft.com/office/powerpoint/2010/main" val="3837238394"/>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1000"/>
                                  </p:stCondLst>
                                  <p:childTnLst>
                                    <p:set>
                                      <p:cBhvr>
                                        <p:cTn id="47" dur="1" fill="hold">
                                          <p:stCondLst>
                                            <p:cond delay="0"/>
                                          </p:stCondLst>
                                        </p:cTn>
                                        <p:tgtEl>
                                          <p:spTgt spid="53"/>
                                        </p:tgtEl>
                                        <p:attrNameLst>
                                          <p:attrName>style.visibility</p:attrName>
                                        </p:attrNameLst>
                                      </p:cBhvr>
                                      <p:to>
                                        <p:strVal val="visible"/>
                                      </p:to>
                                    </p:set>
                                  </p:childTnLst>
                                </p:cTn>
                              </p:par>
                              <p:par>
                                <p:cTn id="48" presetID="1" presetClass="exit" presetSubtype="0" fill="hold" grpId="1" nodeType="withEffect">
                                  <p:stCondLst>
                                    <p:cond delay="1000"/>
                                  </p:stCondLst>
                                  <p:childTnLst>
                                    <p:set>
                                      <p:cBhvr>
                                        <p:cTn id="49" dur="1" fill="hold">
                                          <p:stCondLst>
                                            <p:cond delay="0"/>
                                          </p:stCondLst>
                                        </p:cTn>
                                        <p:tgtEl>
                                          <p:spTgt spid="57">
                                            <p:txEl>
                                              <p:pRg st="0" end="0"/>
                                            </p:txEl>
                                          </p:spTgt>
                                        </p:tgtEl>
                                        <p:attrNameLst>
                                          <p:attrName>style.visibility</p:attrName>
                                        </p:attrNameLst>
                                      </p:cBhvr>
                                      <p:to>
                                        <p:strVal val="hidden"/>
                                      </p:to>
                                    </p:set>
                                  </p:childTnLst>
                                </p:cTn>
                              </p:par>
                            </p:childTnLst>
                          </p:cTn>
                        </p:par>
                        <p:par>
                          <p:cTn id="50" fill="hold">
                            <p:stCondLst>
                              <p:cond delay="1000"/>
                            </p:stCondLst>
                            <p:childTnLst>
                              <p:par>
                                <p:cTn id="51" presetID="1" presetClass="entr" presetSubtype="0" fill="hold" nodeType="afterEffect">
                                  <p:stCondLst>
                                    <p:cond delay="50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xit" presetSubtype="0" fill="hold" grpId="1" nodeType="withEffect">
                                  <p:stCondLst>
                                    <p:cond delay="500"/>
                                  </p:stCondLst>
                                  <p:childTnLst>
                                    <p:set>
                                      <p:cBhvr>
                                        <p:cTn id="54" dur="1" fill="hold">
                                          <p:stCondLst>
                                            <p:cond delay="0"/>
                                          </p:stCondLst>
                                        </p:cTn>
                                        <p:tgtEl>
                                          <p:spTgt spid="34"/>
                                        </p:tgtEl>
                                        <p:attrNameLst>
                                          <p:attrName>style.visibility</p:attrName>
                                        </p:attrNameLst>
                                      </p:cBhvr>
                                      <p:to>
                                        <p:strVal val="hidden"/>
                                      </p:to>
                                    </p:set>
                                  </p:childTnLst>
                                </p:cTn>
                              </p:par>
                            </p:childTnLst>
                          </p:cTn>
                        </p:par>
                        <p:par>
                          <p:cTn id="55" fill="hold">
                            <p:stCondLst>
                              <p:cond delay="1500"/>
                            </p:stCondLst>
                            <p:childTnLst>
                              <p:par>
                                <p:cTn id="56" presetID="1" presetClass="entr" presetSubtype="0" fill="hold" nodeType="afterEffect">
                                  <p:stCondLst>
                                    <p:cond delay="1500"/>
                                  </p:stCondLst>
                                  <p:childTnLst>
                                    <p:set>
                                      <p:cBhvr>
                                        <p:cTn id="57" dur="1" fill="hold">
                                          <p:stCondLst>
                                            <p:cond delay="0"/>
                                          </p:stCondLst>
                                        </p:cTn>
                                        <p:tgtEl>
                                          <p:spTgt spid="54"/>
                                        </p:tgtEl>
                                        <p:attrNameLst>
                                          <p:attrName>style.visibility</p:attrName>
                                        </p:attrNameLst>
                                      </p:cBhvr>
                                      <p:to>
                                        <p:strVal val="visible"/>
                                      </p:to>
                                    </p:set>
                                  </p:childTnLst>
                                </p:cTn>
                              </p:par>
                            </p:childTnLst>
                          </p:cTn>
                        </p:par>
                        <p:par>
                          <p:cTn id="58" fill="hold">
                            <p:stCondLst>
                              <p:cond delay="3000"/>
                            </p:stCondLst>
                            <p:childTnLst>
                              <p:par>
                                <p:cTn id="59" presetID="1" presetClass="entr" presetSubtype="0" fill="hold" nodeType="afterEffect">
                                  <p:stCondLst>
                                    <p:cond delay="2000"/>
                                  </p:stCondLst>
                                  <p:childTnLst>
                                    <p:set>
                                      <p:cBhvr>
                                        <p:cTn id="60" dur="1" fill="hold">
                                          <p:stCondLst>
                                            <p:cond delay="0"/>
                                          </p:stCondLst>
                                        </p:cTn>
                                        <p:tgtEl>
                                          <p:spTgt spid="55"/>
                                        </p:tgtEl>
                                        <p:attrNameLst>
                                          <p:attrName>style.visibility</p:attrName>
                                        </p:attrNameLst>
                                      </p:cBhvr>
                                      <p:to>
                                        <p:strVal val="visible"/>
                                      </p:to>
                                    </p:set>
                                  </p:childTnLst>
                                </p:cTn>
                              </p:par>
                            </p:childTnLst>
                          </p:cTn>
                        </p:par>
                        <p:par>
                          <p:cTn id="61" fill="hold">
                            <p:stCondLst>
                              <p:cond delay="5000"/>
                            </p:stCondLst>
                            <p:childTnLst>
                              <p:par>
                                <p:cTn id="62" presetID="1" presetClass="entr" presetSubtype="0" fill="hold" nodeType="afterEffect">
                                  <p:stCondLst>
                                    <p:cond delay="100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6000"/>
                            </p:stCondLst>
                            <p:childTnLst>
                              <p:par>
                                <p:cTn id="65" presetID="1" presetClass="entr" presetSubtype="0" fill="hold" nodeType="afterEffect">
                                  <p:stCondLst>
                                    <p:cond delay="50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6500"/>
                            </p:stCondLst>
                            <p:childTnLst>
                              <p:par>
                                <p:cTn id="68" presetID="1" presetClass="entr" presetSubtype="0" fill="hold" nodeType="afterEffect">
                                  <p:stCondLst>
                                    <p:cond delay="500"/>
                                  </p:stCondLst>
                                  <p:childTnLst>
                                    <p:set>
                                      <p:cBhvr>
                                        <p:cTn id="69" dur="1" fill="hold">
                                          <p:stCondLst>
                                            <p:cond delay="0"/>
                                          </p:stCondLst>
                                        </p:cTn>
                                        <p:tgtEl>
                                          <p:spTgt spid="56"/>
                                        </p:tgtEl>
                                        <p:attrNameLst>
                                          <p:attrName>style.visibility</p:attrName>
                                        </p:attrNameLst>
                                      </p:cBhvr>
                                      <p:to>
                                        <p:strVal val="visible"/>
                                      </p:to>
                                    </p:set>
                                  </p:childTnLst>
                                </p:cTn>
                              </p:par>
                            </p:childTnLst>
                          </p:cTn>
                        </p:par>
                        <p:par>
                          <p:cTn id="70" fill="hold">
                            <p:stCondLst>
                              <p:cond delay="7000"/>
                            </p:stCondLst>
                            <p:childTnLst>
                              <p:par>
                                <p:cTn id="71" presetID="1" presetClass="entr" presetSubtype="0" fill="hold" nodeType="afterEffect">
                                  <p:stCondLst>
                                    <p:cond delay="30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xEl>
                                              <p:pRg st="9" end="9"/>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9" grpId="0" uiExpand="1" build="p"/>
      <p:bldP spid="57" grpId="0" build="allAtOnce"/>
      <p:bldP spid="57" grpId="1" build="allAtOnce"/>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 might be asked </a:t>
            </a:r>
            <a:endParaRPr lang="zh-CN" altLang="en-US" dirty="0"/>
          </a:p>
        </p:txBody>
      </p:sp>
      <p:sp>
        <p:nvSpPr>
          <p:cNvPr id="3" name="内容占位符 2"/>
          <p:cNvSpPr>
            <a:spLocks noGrp="1"/>
          </p:cNvSpPr>
          <p:nvPr>
            <p:ph idx="1"/>
          </p:nvPr>
        </p:nvSpPr>
        <p:spPr/>
        <p:txBody>
          <a:bodyPr/>
          <a:lstStyle/>
          <a:p>
            <a:r>
              <a:rPr lang="en-US" altLang="zh-CN" dirty="0" smtClean="0"/>
              <a:t>The influence of different domains</a:t>
            </a:r>
          </a:p>
          <a:p>
            <a:r>
              <a:rPr lang="en-US" altLang="zh-CN" dirty="0" smtClean="0"/>
              <a:t>The client requests all objects from server -&gt;to make the server better </a:t>
            </a:r>
          </a:p>
          <a:p>
            <a:endParaRPr lang="zh-CN" altLang="en-US" dirty="0"/>
          </a:p>
        </p:txBody>
      </p:sp>
    </p:spTree>
    <p:extLst>
      <p:ext uri="{BB962C8B-B14F-4D97-AF65-F5344CB8AC3E}">
        <p14:creationId xmlns:p14="http://schemas.microsoft.com/office/powerpoint/2010/main" val="3688044669"/>
      </p:ext>
    </p:extLst>
  </p:cSld>
  <p:clrMapOvr>
    <a:masterClrMapping/>
  </p:clrMapOvr>
  <p:transition spd="med">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Firefox style dependency tree layout </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2775484" y="1348907"/>
            <a:ext cx="5581401" cy="2166018"/>
          </a:xfrm>
          <a:prstGeom prst="rect">
            <a:avLst/>
          </a:prstGeom>
        </p:spPr>
      </p:pic>
      <p:pic>
        <p:nvPicPr>
          <p:cNvPr id="6" name="Picture 5"/>
          <p:cNvPicPr>
            <a:picLocks noChangeAspect="1"/>
          </p:cNvPicPr>
          <p:nvPr/>
        </p:nvPicPr>
        <p:blipFill>
          <a:blip r:embed="rId4"/>
          <a:stretch>
            <a:fillRect/>
          </a:stretch>
        </p:blipFill>
        <p:spPr>
          <a:xfrm>
            <a:off x="2940377" y="3508579"/>
            <a:ext cx="5079362" cy="2785635"/>
          </a:xfrm>
          <a:prstGeom prst="rect">
            <a:avLst/>
          </a:prstGeom>
        </p:spPr>
      </p:pic>
    </p:spTree>
    <p:extLst>
      <p:ext uri="{BB962C8B-B14F-4D97-AF65-F5344CB8AC3E}">
        <p14:creationId xmlns:p14="http://schemas.microsoft.com/office/powerpoint/2010/main" val="1716420524"/>
      </p:ext>
    </p:extLst>
  </p:cSld>
  <p:clrMapOvr>
    <a:masterClrMapping/>
  </p:clrMapOvr>
  <p:transition spd="med">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7167372" y="1914637"/>
            <a:ext cx="4741368" cy="1929737"/>
          </a:xfrm>
          <a:prstGeom prst="rect">
            <a:avLst/>
          </a:prstGeom>
          <a:ln>
            <a:solidFill>
              <a:schemeClr val="tx1"/>
            </a:solidFill>
          </a:ln>
        </p:spPr>
      </p:pic>
      <p:pic>
        <p:nvPicPr>
          <p:cNvPr id="11" name="图片 10"/>
          <p:cNvPicPr>
            <a:picLocks noChangeAspect="1"/>
          </p:cNvPicPr>
          <p:nvPr/>
        </p:nvPicPr>
        <p:blipFill>
          <a:blip r:embed="rId4"/>
          <a:stretch>
            <a:fillRect/>
          </a:stretch>
        </p:blipFill>
        <p:spPr>
          <a:xfrm>
            <a:off x="7167372" y="3313439"/>
            <a:ext cx="4741368" cy="2518236"/>
          </a:xfrm>
          <a:prstGeom prst="rect">
            <a:avLst/>
          </a:prstGeom>
          <a:ln>
            <a:solidFill>
              <a:schemeClr val="tx1"/>
            </a:solidFill>
          </a:ln>
        </p:spPr>
      </p:pic>
      <p:sp>
        <p:nvSpPr>
          <p:cNvPr id="2" name="标题 1"/>
          <p:cNvSpPr>
            <a:spLocks noGrp="1"/>
          </p:cNvSpPr>
          <p:nvPr>
            <p:ph type="title"/>
          </p:nvPr>
        </p:nvSpPr>
        <p:spPr>
          <a:xfrm>
            <a:off x="304800" y="313643"/>
            <a:ext cx="11599107" cy="673100"/>
          </a:xfrm>
        </p:spPr>
        <p:txBody>
          <a:bodyPr/>
          <a:lstStyle/>
          <a:p>
            <a:r>
              <a:rPr lang="en-US" altLang="zh-CN" dirty="0" smtClean="0"/>
              <a:t>Mobile Browsing</a:t>
            </a:r>
            <a:endParaRPr lang="zh-CN" altLang="en-US" dirty="0"/>
          </a:p>
        </p:txBody>
      </p:sp>
      <p:sp>
        <p:nvSpPr>
          <p:cNvPr id="3" name="内容占位符 2"/>
          <p:cNvSpPr>
            <a:spLocks noGrp="1"/>
          </p:cNvSpPr>
          <p:nvPr>
            <p:ph idx="1"/>
          </p:nvPr>
        </p:nvSpPr>
        <p:spPr/>
        <p:txBody>
          <a:bodyPr/>
          <a:lstStyle/>
          <a:p>
            <a:r>
              <a:rPr lang="en-US" altLang="zh-CN" dirty="0" smtClean="0"/>
              <a:t>Generates more HTTP traffic than desktop browsing</a:t>
            </a:r>
          </a:p>
          <a:p>
            <a:pPr lvl="1"/>
            <a:r>
              <a:rPr lang="en-US" altLang="zh-CN" dirty="0"/>
              <a:t>Up to 70% of web traffic happens on </a:t>
            </a:r>
            <a:r>
              <a:rPr lang="en-US" altLang="zh-CN" dirty="0" smtClean="0"/>
              <a:t>mobile devices</a:t>
            </a:r>
          </a:p>
          <a:p>
            <a:pPr lvl="1"/>
            <a:r>
              <a:rPr lang="en-US" altLang="zh-CN" dirty="0" smtClean="0"/>
              <a:t>40</a:t>
            </a:r>
            <a:r>
              <a:rPr lang="en-US" altLang="zh-CN" dirty="0"/>
              <a:t>% of people search only on a smartphone</a:t>
            </a:r>
            <a:endParaRPr lang="en-US" altLang="zh-CN" dirty="0" smtClean="0"/>
          </a:p>
          <a:p>
            <a:r>
              <a:rPr lang="en-US" altLang="zh-CN" dirty="0" smtClean="0"/>
              <a:t>Page </a:t>
            </a:r>
            <a:r>
              <a:rPr lang="en-US" altLang="zh-CN" dirty="0"/>
              <a:t>Load </a:t>
            </a:r>
            <a:r>
              <a:rPr lang="en-US" altLang="zh-CN" dirty="0" smtClean="0"/>
              <a:t>Time</a:t>
            </a:r>
            <a:endParaRPr lang="en-US" altLang="zh-CN" dirty="0"/>
          </a:p>
          <a:p>
            <a:pPr lvl="1"/>
            <a:r>
              <a:rPr lang="en-US" altLang="zh-CN" dirty="0" smtClean="0"/>
              <a:t>500 </a:t>
            </a:r>
            <a:r>
              <a:rPr lang="en-US" altLang="zh-CN" dirty="0" err="1" smtClean="0"/>
              <a:t>ms</a:t>
            </a:r>
            <a:r>
              <a:rPr lang="en-US" altLang="zh-CN" dirty="0" smtClean="0"/>
              <a:t> </a:t>
            </a:r>
            <a:r>
              <a:rPr lang="en-US" altLang="zh-CN" dirty="0"/>
              <a:t>can decrease up to 20% traffic </a:t>
            </a:r>
            <a:endParaRPr lang="en-US" altLang="zh-CN" dirty="0" smtClean="0"/>
          </a:p>
          <a:p>
            <a:pPr lvl="1"/>
            <a:r>
              <a:rPr lang="en-US" altLang="zh-CN" dirty="0" smtClean="0"/>
              <a:t>Slow pages get lower search rankings</a:t>
            </a:r>
          </a:p>
          <a:p>
            <a:pPr lvl="1"/>
            <a:r>
              <a:rPr lang="en-US" altLang="zh-CN" dirty="0"/>
              <a:t>Slow </a:t>
            </a:r>
            <a:r>
              <a:rPr lang="en-US" altLang="zh-CN" dirty="0" smtClean="0"/>
              <a:t>pages generate less revenue</a:t>
            </a:r>
          </a:p>
          <a:p>
            <a:pPr lvl="1"/>
            <a:endParaRPr lang="zh-CN" altLang="en-US" dirty="0"/>
          </a:p>
        </p:txBody>
      </p:sp>
      <p:pic>
        <p:nvPicPr>
          <p:cNvPr id="6" name="图片 5"/>
          <p:cNvPicPr>
            <a:picLocks noChangeAspect="1"/>
          </p:cNvPicPr>
          <p:nvPr/>
        </p:nvPicPr>
        <p:blipFill>
          <a:blip r:embed="rId5"/>
          <a:stretch>
            <a:fillRect/>
          </a:stretch>
        </p:blipFill>
        <p:spPr>
          <a:xfrm>
            <a:off x="8258176" y="5093209"/>
            <a:ext cx="3650564" cy="1157726"/>
          </a:xfrm>
          <a:prstGeom prst="rect">
            <a:avLst/>
          </a:prstGeom>
          <a:ln>
            <a:solidFill>
              <a:schemeClr val="tx1"/>
            </a:solidFill>
          </a:ln>
        </p:spPr>
      </p:pic>
      <p:pic>
        <p:nvPicPr>
          <p:cNvPr id="12" name="图片 11"/>
          <p:cNvPicPr>
            <a:picLocks noChangeAspect="1"/>
          </p:cNvPicPr>
          <p:nvPr/>
        </p:nvPicPr>
        <p:blipFill>
          <a:blip r:embed="rId6"/>
          <a:stretch>
            <a:fillRect/>
          </a:stretch>
        </p:blipFill>
        <p:spPr>
          <a:xfrm>
            <a:off x="226850" y="4481369"/>
            <a:ext cx="3947872" cy="1769565"/>
          </a:xfrm>
          <a:prstGeom prst="rect">
            <a:avLst/>
          </a:prstGeom>
          <a:ln>
            <a:solidFill>
              <a:schemeClr val="tx1"/>
            </a:solidFill>
          </a:ln>
        </p:spPr>
      </p:pic>
      <p:pic>
        <p:nvPicPr>
          <p:cNvPr id="14" name="图片 13"/>
          <p:cNvPicPr>
            <a:picLocks noChangeAspect="1"/>
          </p:cNvPicPr>
          <p:nvPr/>
        </p:nvPicPr>
        <p:blipFill>
          <a:blip r:embed="rId7"/>
          <a:stretch>
            <a:fillRect/>
          </a:stretch>
        </p:blipFill>
        <p:spPr>
          <a:xfrm>
            <a:off x="3736135" y="4481369"/>
            <a:ext cx="4522041" cy="1769565"/>
          </a:xfrm>
          <a:prstGeom prst="rect">
            <a:avLst/>
          </a:prstGeom>
          <a:ln>
            <a:solidFill>
              <a:schemeClr val="tx1">
                <a:lumMod val="50000"/>
                <a:lumOff val="50000"/>
              </a:schemeClr>
            </a:solidFill>
          </a:ln>
        </p:spPr>
      </p:pic>
    </p:spTree>
    <p:extLst>
      <p:ext uri="{BB962C8B-B14F-4D97-AF65-F5344CB8AC3E}">
        <p14:creationId xmlns:p14="http://schemas.microsoft.com/office/powerpoint/2010/main" val="1949373286"/>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Challenges</a:t>
            </a:r>
            <a:endParaRPr lang="zh-CN" altLang="en-US" dirty="0"/>
          </a:p>
        </p:txBody>
      </p:sp>
      <p:sp>
        <p:nvSpPr>
          <p:cNvPr id="3" name="内容占位符 2"/>
          <p:cNvSpPr>
            <a:spLocks noGrp="1"/>
          </p:cNvSpPr>
          <p:nvPr>
            <p:ph idx="1"/>
          </p:nvPr>
        </p:nvSpPr>
        <p:spPr/>
        <p:txBody>
          <a:bodyPr/>
          <a:lstStyle/>
          <a:p>
            <a:r>
              <a:rPr lang="en-US" altLang="zh-CN" dirty="0" smtClean="0"/>
              <a:t>Fairness VS. Efficiency </a:t>
            </a:r>
          </a:p>
          <a:p>
            <a:r>
              <a:rPr lang="en-US" altLang="zh-CN" dirty="0" smtClean="0"/>
              <a:t>Path heterogeneity especially in mobile devices</a:t>
            </a:r>
          </a:p>
          <a:p>
            <a:r>
              <a:rPr lang="en-US" altLang="zh-CN" dirty="0" smtClean="0"/>
              <a:t>Path Loss</a:t>
            </a:r>
          </a:p>
          <a:p>
            <a:r>
              <a:rPr lang="en-US" altLang="zh-CN" dirty="0" smtClean="0"/>
              <a:t>Schedulers</a:t>
            </a:r>
            <a:endParaRPr lang="en-US" altLang="zh-CN" dirty="0"/>
          </a:p>
          <a:p>
            <a:pPr lvl="1"/>
            <a:r>
              <a:rPr lang="en-US" altLang="zh-CN" dirty="0"/>
              <a:t>W</a:t>
            </a:r>
            <a:r>
              <a:rPr lang="en-US" altLang="zh-CN" dirty="0" smtClean="0"/>
              <a:t>hich data should be sent in next data packet</a:t>
            </a:r>
          </a:p>
          <a:p>
            <a:pPr lvl="1"/>
            <a:r>
              <a:rPr lang="en-US" altLang="zh-CN" dirty="0" smtClean="0"/>
              <a:t>Which path shall the packet be sent on</a:t>
            </a:r>
          </a:p>
        </p:txBody>
      </p:sp>
    </p:spTree>
    <p:extLst>
      <p:ext uri="{BB962C8B-B14F-4D97-AF65-F5344CB8AC3E}">
        <p14:creationId xmlns:p14="http://schemas.microsoft.com/office/powerpoint/2010/main" val="3213598268"/>
      </p:ext>
    </p:extLst>
  </p:cSld>
  <p:clrMapOvr>
    <a:masterClrMapping/>
  </p:clrMapOvr>
  <p:transition spd="med">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MPQUIC</a:t>
            </a:r>
            <a:endParaRPr lang="zh-CN" altLang="en-US" dirty="0"/>
          </a:p>
        </p:txBody>
      </p:sp>
      <p:sp>
        <p:nvSpPr>
          <p:cNvPr id="3" name="内容占位符 2"/>
          <p:cNvSpPr>
            <a:spLocks noGrp="1"/>
          </p:cNvSpPr>
          <p:nvPr>
            <p:ph idx="1"/>
          </p:nvPr>
        </p:nvSpPr>
        <p:spPr/>
        <p:txBody>
          <a:bodyPr/>
          <a:lstStyle/>
          <a:p>
            <a:r>
              <a:rPr lang="en-US" altLang="zh-CN" dirty="0" smtClean="0"/>
              <a:t>QUIC</a:t>
            </a:r>
          </a:p>
          <a:p>
            <a:pPr lvl="1"/>
            <a:r>
              <a:rPr lang="en-US" altLang="zh-CN" dirty="0" smtClean="0"/>
              <a:t>More </a:t>
            </a:r>
            <a:r>
              <a:rPr lang="en-US" altLang="zh-CN" dirty="0"/>
              <a:t>flexible </a:t>
            </a:r>
            <a:r>
              <a:rPr lang="en-US" altLang="zh-CN" dirty="0" smtClean="0"/>
              <a:t>and efficient </a:t>
            </a:r>
            <a:r>
              <a:rPr lang="en-US" altLang="zh-CN" dirty="0"/>
              <a:t>loss detection and recovery </a:t>
            </a:r>
            <a:r>
              <a:rPr lang="en-US" altLang="zh-CN" dirty="0" smtClean="0"/>
              <a:t>mechanism</a:t>
            </a:r>
          </a:p>
          <a:p>
            <a:pPr lvl="1"/>
            <a:r>
              <a:rPr lang="en-US" altLang="zh-CN" dirty="0" smtClean="0"/>
              <a:t>Eliminate </a:t>
            </a:r>
            <a:r>
              <a:rPr lang="en-US" altLang="zh-CN" dirty="0"/>
              <a:t>head-of-line blocking</a:t>
            </a:r>
            <a:endParaRPr lang="en-US" altLang="zh-CN" dirty="0" smtClean="0"/>
          </a:p>
          <a:p>
            <a:r>
              <a:rPr lang="en-US" altLang="zh-CN" smtClean="0"/>
              <a:t>MPQUIC</a:t>
            </a:r>
            <a:endParaRPr lang="en-US" altLang="zh-CN" dirty="0" smtClean="0"/>
          </a:p>
          <a:p>
            <a:pPr lvl="1"/>
            <a:r>
              <a:rPr lang="en-US" altLang="zh-CN" dirty="0" smtClean="0"/>
              <a:t>MPQUIC outperforms MPTCP</a:t>
            </a:r>
          </a:p>
          <a:p>
            <a:pPr lvl="2"/>
            <a:r>
              <a:rPr lang="en-US" altLang="zh-CN" dirty="0"/>
              <a:t>Quentin De </a:t>
            </a:r>
            <a:r>
              <a:rPr lang="en-US" altLang="zh-CN" dirty="0" err="1" smtClean="0"/>
              <a:t>Coninck</a:t>
            </a:r>
            <a:r>
              <a:rPr lang="en-US" altLang="zh-CN" dirty="0" smtClean="0"/>
              <a:t>, </a:t>
            </a:r>
            <a:r>
              <a:rPr lang="en-US" altLang="zh-CN" dirty="0"/>
              <a:t>et </a:t>
            </a:r>
            <a:r>
              <a:rPr lang="en-US" altLang="zh-CN" dirty="0" smtClean="0"/>
              <a:t>al. Multipath </a:t>
            </a:r>
            <a:r>
              <a:rPr lang="en-US" altLang="zh-CN" dirty="0"/>
              <a:t>QUIC: Design and Evaluation. In ACM </a:t>
            </a:r>
            <a:r>
              <a:rPr lang="en-US" altLang="zh-CN" dirty="0" err="1"/>
              <a:t>CoNEXT</a:t>
            </a:r>
            <a:r>
              <a:rPr lang="en-US" altLang="zh-CN" dirty="0"/>
              <a:t>, 2017</a:t>
            </a:r>
            <a:r>
              <a:rPr lang="en-US" altLang="zh-CN" dirty="0" smtClean="0"/>
              <a:t>.</a:t>
            </a:r>
          </a:p>
          <a:p>
            <a:pPr lvl="1"/>
            <a:r>
              <a:rPr lang="en-US" altLang="zh-CN" dirty="0" smtClean="0"/>
              <a:t>Stream details known at arrival time</a:t>
            </a:r>
          </a:p>
          <a:p>
            <a:pPr lvl="2"/>
            <a:r>
              <a:rPr lang="en-US" altLang="zh-CN" dirty="0" smtClean="0"/>
              <a:t>Size of each stream</a:t>
            </a:r>
          </a:p>
          <a:p>
            <a:pPr lvl="2"/>
            <a:r>
              <a:rPr lang="en-US" altLang="zh-CN" dirty="0" smtClean="0"/>
              <a:t>Priority information from HTTP/2</a:t>
            </a:r>
            <a:endParaRPr lang="en-US" altLang="zh-CN" dirty="0"/>
          </a:p>
        </p:txBody>
      </p:sp>
    </p:spTree>
    <p:extLst>
      <p:ext uri="{BB962C8B-B14F-4D97-AF65-F5344CB8AC3E}">
        <p14:creationId xmlns:p14="http://schemas.microsoft.com/office/powerpoint/2010/main" val="1183488817"/>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Browsing Pattern</a:t>
            </a:r>
            <a:endParaRPr lang="zh-CN" altLang="en-US" dirty="0"/>
          </a:p>
        </p:txBody>
      </p:sp>
      <p:grpSp>
        <p:nvGrpSpPr>
          <p:cNvPr id="4" name="Group 22"/>
          <p:cNvGrpSpPr/>
          <p:nvPr/>
        </p:nvGrpSpPr>
        <p:grpSpPr>
          <a:xfrm>
            <a:off x="4976625" y="3443298"/>
            <a:ext cx="1486563" cy="2724396"/>
            <a:chOff x="2928909" y="2179793"/>
            <a:chExt cx="2209954" cy="3673364"/>
          </a:xfrm>
        </p:grpSpPr>
        <p:grpSp>
          <p:nvGrpSpPr>
            <p:cNvPr id="5" name="Group 8"/>
            <p:cNvGrpSpPr/>
            <p:nvPr/>
          </p:nvGrpSpPr>
          <p:grpSpPr>
            <a:xfrm>
              <a:off x="2928909" y="4697702"/>
              <a:ext cx="2209954" cy="1155455"/>
              <a:chOff x="3081329" y="4766600"/>
              <a:chExt cx="2209954" cy="1155455"/>
            </a:xfrm>
          </p:grpSpPr>
          <p:cxnSp>
            <p:nvCxnSpPr>
              <p:cNvPr id="7" name="Straight Arrow Connector 10"/>
              <p:cNvCxnSpPr>
                <a:stCxn id="6" idx="2"/>
                <a:endCxn id="8" idx="0"/>
              </p:cNvCxnSpPr>
              <p:nvPr/>
            </p:nvCxnSpPr>
            <p:spPr bwMode="auto">
              <a:xfrm>
                <a:off x="4181292" y="4766600"/>
                <a:ext cx="5014" cy="449986"/>
              </a:xfrm>
              <a:prstGeom prst="straightConnector1">
                <a:avLst/>
              </a:prstGeom>
              <a:solidFill>
                <a:schemeClr val="accent1"/>
              </a:solidFill>
              <a:ln w="25400" cap="flat" cmpd="sng" algn="ctr">
                <a:solidFill>
                  <a:srgbClr val="FF0000"/>
                </a:solidFill>
                <a:prstDash val="solid"/>
                <a:round/>
                <a:headEnd type="none" w="med" len="med"/>
                <a:tailEnd type="triangle"/>
              </a:ln>
            </p:spPr>
          </p:cxnSp>
          <p:sp>
            <p:nvSpPr>
              <p:cNvPr id="8" name="TextBox 11"/>
              <p:cNvSpPr txBox="1"/>
              <p:nvPr/>
            </p:nvSpPr>
            <p:spPr>
              <a:xfrm>
                <a:off x="3081329" y="5216586"/>
                <a:ext cx="2209954" cy="705469"/>
              </a:xfrm>
              <a:prstGeom prst="rect">
                <a:avLst/>
              </a:prstGeom>
              <a:noFill/>
            </p:spPr>
            <p:txBody>
              <a:bodyPr wrap="square" rtlCol="0">
                <a:spAutoFit/>
              </a:bodyPr>
              <a:lstStyle/>
              <a:p>
                <a:pPr algn="ctr"/>
                <a:r>
                  <a:rPr lang="en-US" altLang="zh-CN" sz="1400" dirty="0" smtClean="0">
                    <a:solidFill>
                      <a:srgbClr val="FF0000"/>
                    </a:solidFill>
                  </a:rPr>
                  <a:t>Mobile Devices </a:t>
                </a:r>
                <a:r>
                  <a:rPr lang="en-US" altLang="zh-CN" sz="1400" dirty="0">
                    <a:solidFill>
                      <a:srgbClr val="FF0000"/>
                    </a:solidFill>
                  </a:rPr>
                  <a:t>L</a:t>
                </a:r>
                <a:r>
                  <a:rPr lang="en-US" altLang="zh-CN" sz="1400" dirty="0" smtClean="0">
                    <a:solidFill>
                      <a:srgbClr val="FF0000"/>
                    </a:solidFill>
                  </a:rPr>
                  <a:t>imited CPU</a:t>
                </a:r>
                <a:endParaRPr lang="en-US" sz="1400" dirty="0">
                  <a:solidFill>
                    <a:srgbClr val="FF0000"/>
                  </a:solidFill>
                </a:endParaRPr>
              </a:p>
            </p:txBody>
          </p:sp>
        </p:grpSp>
        <p:sp>
          <p:nvSpPr>
            <p:cNvPr id="6" name="Rounded Rectangle 19"/>
            <p:cNvSpPr/>
            <p:nvPr/>
          </p:nvSpPr>
          <p:spPr bwMode="auto">
            <a:xfrm>
              <a:off x="2998471" y="2179793"/>
              <a:ext cx="2060801" cy="2517908"/>
            </a:xfrm>
            <a:prstGeom prst="roundRect">
              <a:avLst/>
            </a:prstGeom>
            <a:noFill/>
            <a:ln w="254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en-US" sz="1400" b="0" i="0" u="none" strike="noStrike" cap="none" normalizeH="0" baseline="0" smtClean="0">
                <a:ln>
                  <a:noFill/>
                </a:ln>
                <a:solidFill>
                  <a:schemeClr val="tx1"/>
                </a:solidFill>
                <a:effectLst/>
                <a:latin typeface="Times New Roman" panose="02020603050405020304" charset="0"/>
              </a:endParaRPr>
            </a:p>
          </p:txBody>
        </p:sp>
      </p:grpSp>
      <p:grpSp>
        <p:nvGrpSpPr>
          <p:cNvPr id="3" name="组合 2"/>
          <p:cNvGrpSpPr/>
          <p:nvPr/>
        </p:nvGrpSpPr>
        <p:grpSpPr>
          <a:xfrm>
            <a:off x="816985" y="999236"/>
            <a:ext cx="3060640" cy="1959933"/>
            <a:chOff x="852985" y="999236"/>
            <a:chExt cx="3060640" cy="1959933"/>
          </a:xfrm>
        </p:grpSpPr>
        <p:sp>
          <p:nvSpPr>
            <p:cNvPr id="9" name="文本框 8"/>
            <p:cNvSpPr txBox="1"/>
            <p:nvPr/>
          </p:nvSpPr>
          <p:spPr>
            <a:xfrm>
              <a:off x="852985" y="1389509"/>
              <a:ext cx="306064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600" dirty="0"/>
                <a:t>&lt;html&gt;</a:t>
              </a:r>
            </a:p>
            <a:p>
              <a:r>
                <a:rPr lang="en-US" altLang="zh-CN" sz="1600" dirty="0"/>
                <a:t>...</a:t>
              </a:r>
            </a:p>
            <a:p>
              <a:r>
                <a:rPr lang="en-US" altLang="zh-CN" sz="1600" dirty="0"/>
                <a:t>&lt;</a:t>
              </a:r>
              <a:r>
                <a:rPr lang="en-US" altLang="zh-CN" sz="1600" dirty="0" smtClean="0"/>
                <a:t>script&gt;foo.js</a:t>
              </a:r>
              <a:r>
                <a:rPr lang="en-US" altLang="zh-CN" sz="1600" dirty="0"/>
                <a:t>&lt;/script</a:t>
              </a:r>
              <a:r>
                <a:rPr lang="en-US" altLang="zh-CN" sz="1600" dirty="0" smtClean="0"/>
                <a:t>&gt;</a:t>
              </a:r>
            </a:p>
            <a:p>
              <a:r>
                <a:rPr lang="en-US" altLang="zh-CN" sz="1600" dirty="0"/>
                <a:t>&lt;</a:t>
              </a:r>
              <a:r>
                <a:rPr lang="en-US" altLang="zh-CN" sz="1600" dirty="0" smtClean="0"/>
                <a:t>script&gt;bar.js</a:t>
              </a:r>
              <a:r>
                <a:rPr lang="en-US" altLang="zh-CN" sz="1600" dirty="0"/>
                <a:t>&lt;/script</a:t>
              </a:r>
              <a:r>
                <a:rPr lang="en-US" altLang="zh-CN" sz="1600" dirty="0" smtClean="0"/>
                <a:t>&gt;</a:t>
              </a:r>
              <a:endParaRPr lang="en-US" altLang="zh-CN" sz="1600" dirty="0"/>
            </a:p>
            <a:p>
              <a:r>
                <a:rPr lang="en-US" altLang="zh-CN" sz="1600" dirty="0"/>
                <a:t>...</a:t>
              </a:r>
            </a:p>
            <a:p>
              <a:r>
                <a:rPr lang="en-US" altLang="zh-CN" sz="1600" dirty="0"/>
                <a:t>&lt;/html&gt;</a:t>
              </a:r>
              <a:endParaRPr lang="zh-CN" altLang="en-US" sz="1600" dirty="0"/>
            </a:p>
          </p:txBody>
        </p:sp>
        <p:sp>
          <p:nvSpPr>
            <p:cNvPr id="18" name="文本框 17"/>
            <p:cNvSpPr txBox="1"/>
            <p:nvPr/>
          </p:nvSpPr>
          <p:spPr>
            <a:xfrm>
              <a:off x="1482053" y="999236"/>
              <a:ext cx="1822747" cy="369332"/>
            </a:xfrm>
            <a:prstGeom prst="rect">
              <a:avLst/>
            </a:prstGeom>
            <a:noFill/>
          </p:spPr>
          <p:txBody>
            <a:bodyPr wrap="square" rtlCol="0">
              <a:spAutoFit/>
            </a:bodyPr>
            <a:lstStyle/>
            <a:p>
              <a:pPr algn="ctr"/>
              <a:r>
                <a:rPr lang="en-US" altLang="zh-CN" dirty="0" smtClean="0"/>
                <a:t>http://index.html</a:t>
              </a:r>
              <a:endParaRPr lang="zh-CN" altLang="en-US" dirty="0"/>
            </a:p>
          </p:txBody>
        </p:sp>
      </p:grpSp>
      <p:grpSp>
        <p:nvGrpSpPr>
          <p:cNvPr id="25" name="组合 24"/>
          <p:cNvGrpSpPr/>
          <p:nvPr/>
        </p:nvGrpSpPr>
        <p:grpSpPr>
          <a:xfrm>
            <a:off x="4561821" y="999236"/>
            <a:ext cx="6805476" cy="1959933"/>
            <a:chOff x="4396221" y="999236"/>
            <a:chExt cx="6805476" cy="1959933"/>
          </a:xfrm>
        </p:grpSpPr>
        <p:grpSp>
          <p:nvGrpSpPr>
            <p:cNvPr id="23" name="组合 22"/>
            <p:cNvGrpSpPr/>
            <p:nvPr/>
          </p:nvGrpSpPr>
          <p:grpSpPr>
            <a:xfrm>
              <a:off x="4396221" y="999236"/>
              <a:ext cx="3060640" cy="1959933"/>
              <a:chOff x="4396221" y="999236"/>
              <a:chExt cx="3060640" cy="1959933"/>
            </a:xfrm>
          </p:grpSpPr>
          <p:sp>
            <p:nvSpPr>
              <p:cNvPr id="10" name="文本框 9"/>
              <p:cNvSpPr txBox="1"/>
              <p:nvPr/>
            </p:nvSpPr>
            <p:spPr>
              <a:xfrm>
                <a:off x="4396221" y="1389509"/>
                <a:ext cx="306064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600" dirty="0" smtClean="0"/>
                  <a:t>...</a:t>
                </a:r>
                <a:endParaRPr lang="en-US" altLang="zh-CN" sz="1600" dirty="0"/>
              </a:p>
              <a:p>
                <a:r>
                  <a:rPr lang="en-US" altLang="zh-CN" sz="1600" dirty="0" err="1"/>
                  <a:t>var</a:t>
                </a:r>
                <a:r>
                  <a:rPr lang="en-US" altLang="zh-CN" sz="1600" dirty="0"/>
                  <a:t> image = new Image();</a:t>
                </a:r>
              </a:p>
              <a:p>
                <a:r>
                  <a:rPr lang="en-US" altLang="zh-CN" sz="1600" dirty="0" err="1"/>
                  <a:t>image.src</a:t>
                </a:r>
                <a:r>
                  <a:rPr lang="en-US" altLang="zh-CN" sz="1600" dirty="0"/>
                  <a:t> = </a:t>
                </a:r>
                <a:r>
                  <a:rPr lang="en-US" altLang="zh-CN" sz="1600" dirty="0" smtClean="0"/>
                  <a:t>“</a:t>
                </a:r>
                <a:r>
                  <a:rPr lang="en-US" altLang="zh-CN" sz="1600" b="1" dirty="0" smtClean="0">
                    <a:solidFill>
                      <a:srgbClr val="FF0000"/>
                    </a:solidFill>
                  </a:rPr>
                  <a:t>img1.jpg</a:t>
                </a:r>
                <a:r>
                  <a:rPr lang="en-US" altLang="zh-CN" sz="1600" dirty="0"/>
                  <a:t>";</a:t>
                </a:r>
              </a:p>
              <a:p>
                <a:r>
                  <a:rPr lang="en-US" altLang="zh-CN" sz="1600" dirty="0" err="1"/>
                  <a:t>document.appendChild</a:t>
                </a:r>
                <a:r>
                  <a:rPr lang="en-US" altLang="zh-CN" sz="1600" dirty="0"/>
                  <a:t>(image);</a:t>
                </a:r>
              </a:p>
              <a:p>
                <a:r>
                  <a:rPr lang="en-US" altLang="zh-CN" sz="1600" dirty="0" smtClean="0"/>
                  <a:t>...</a:t>
                </a:r>
                <a:endParaRPr lang="en-US" altLang="zh-CN" sz="1600" dirty="0"/>
              </a:p>
              <a:p>
                <a:endParaRPr lang="zh-CN" altLang="en-US" sz="1600" dirty="0"/>
              </a:p>
            </p:txBody>
          </p:sp>
          <p:sp>
            <p:nvSpPr>
              <p:cNvPr id="19" name="文本框 18"/>
              <p:cNvSpPr txBox="1"/>
              <p:nvPr/>
            </p:nvSpPr>
            <p:spPr>
              <a:xfrm>
                <a:off x="5099972" y="999236"/>
                <a:ext cx="1653137" cy="369332"/>
              </a:xfrm>
              <a:prstGeom prst="rect">
                <a:avLst/>
              </a:prstGeom>
              <a:noFill/>
            </p:spPr>
            <p:txBody>
              <a:bodyPr wrap="square" rtlCol="0">
                <a:spAutoFit/>
              </a:bodyPr>
              <a:lstStyle/>
              <a:p>
                <a:pPr algn="ctr"/>
                <a:r>
                  <a:rPr lang="en-US" altLang="zh-CN" dirty="0"/>
                  <a:t>f</a:t>
                </a:r>
                <a:r>
                  <a:rPr lang="en-US" altLang="zh-CN" dirty="0" smtClean="0"/>
                  <a:t>oo.js</a:t>
                </a:r>
                <a:endParaRPr lang="zh-CN" altLang="en-US" dirty="0"/>
              </a:p>
            </p:txBody>
          </p:sp>
        </p:grpSp>
        <p:grpSp>
          <p:nvGrpSpPr>
            <p:cNvPr id="24" name="组合 23"/>
            <p:cNvGrpSpPr/>
            <p:nvPr/>
          </p:nvGrpSpPr>
          <p:grpSpPr>
            <a:xfrm>
              <a:off x="8141057" y="1014506"/>
              <a:ext cx="3060640" cy="1938992"/>
              <a:chOff x="8141057" y="1014506"/>
              <a:chExt cx="3060640" cy="1938992"/>
            </a:xfrm>
          </p:grpSpPr>
          <p:sp>
            <p:nvSpPr>
              <p:cNvPr id="11" name="文本框 10"/>
              <p:cNvSpPr txBox="1"/>
              <p:nvPr/>
            </p:nvSpPr>
            <p:spPr>
              <a:xfrm>
                <a:off x="8141057" y="1383838"/>
                <a:ext cx="306064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600" dirty="0" smtClean="0"/>
                  <a:t>...</a:t>
                </a:r>
                <a:endParaRPr lang="en-US" altLang="zh-CN" sz="1600" dirty="0"/>
              </a:p>
              <a:p>
                <a:r>
                  <a:rPr lang="en-US" altLang="zh-CN" sz="1600" dirty="0" err="1"/>
                  <a:t>var</a:t>
                </a:r>
                <a:r>
                  <a:rPr lang="en-US" altLang="zh-CN" sz="1600" dirty="0"/>
                  <a:t> image = new Image();</a:t>
                </a:r>
              </a:p>
              <a:p>
                <a:r>
                  <a:rPr lang="en-US" altLang="zh-CN" sz="1600" dirty="0" err="1"/>
                  <a:t>image.src</a:t>
                </a:r>
                <a:r>
                  <a:rPr lang="en-US" altLang="zh-CN" sz="1600" dirty="0"/>
                  <a:t> = </a:t>
                </a:r>
                <a:r>
                  <a:rPr lang="en-US" altLang="zh-CN" sz="1600" dirty="0" smtClean="0"/>
                  <a:t>“</a:t>
                </a:r>
                <a:r>
                  <a:rPr lang="en-US" altLang="zh-CN" sz="1600" b="1" dirty="0" smtClean="0">
                    <a:solidFill>
                      <a:srgbClr val="FF0000"/>
                    </a:solidFill>
                  </a:rPr>
                  <a:t>img2.jpg</a:t>
                </a:r>
                <a:r>
                  <a:rPr lang="en-US" altLang="zh-CN" sz="1600" dirty="0"/>
                  <a:t>";</a:t>
                </a:r>
              </a:p>
              <a:p>
                <a:r>
                  <a:rPr lang="en-US" altLang="zh-CN" sz="1600" dirty="0" err="1"/>
                  <a:t>document.appendChild</a:t>
                </a:r>
                <a:r>
                  <a:rPr lang="en-US" altLang="zh-CN" sz="1600" dirty="0"/>
                  <a:t>(image);</a:t>
                </a:r>
              </a:p>
              <a:p>
                <a:r>
                  <a:rPr lang="en-US" altLang="zh-CN" sz="1600" dirty="0" smtClean="0"/>
                  <a:t>...</a:t>
                </a:r>
                <a:endParaRPr lang="en-US" altLang="zh-CN" sz="1600" dirty="0"/>
              </a:p>
              <a:p>
                <a:endParaRPr lang="zh-CN" altLang="en-US" sz="1600" dirty="0"/>
              </a:p>
            </p:txBody>
          </p:sp>
          <p:sp>
            <p:nvSpPr>
              <p:cNvPr id="20" name="文本框 19"/>
              <p:cNvSpPr txBox="1"/>
              <p:nvPr/>
            </p:nvSpPr>
            <p:spPr>
              <a:xfrm>
                <a:off x="8831925" y="1014506"/>
                <a:ext cx="1653137" cy="369332"/>
              </a:xfrm>
              <a:prstGeom prst="rect">
                <a:avLst/>
              </a:prstGeom>
              <a:noFill/>
            </p:spPr>
            <p:txBody>
              <a:bodyPr wrap="square" rtlCol="0">
                <a:spAutoFit/>
              </a:bodyPr>
              <a:lstStyle/>
              <a:p>
                <a:pPr algn="ctr"/>
                <a:r>
                  <a:rPr lang="en-US" altLang="zh-CN" dirty="0" smtClean="0"/>
                  <a:t>bar.js</a:t>
                </a:r>
                <a:endParaRPr lang="zh-CN" altLang="en-US" dirty="0"/>
              </a:p>
            </p:txBody>
          </p:sp>
        </p:grpSp>
      </p:grpSp>
      <p:grpSp>
        <p:nvGrpSpPr>
          <p:cNvPr id="26" name="组合 25"/>
          <p:cNvGrpSpPr/>
          <p:nvPr/>
        </p:nvGrpSpPr>
        <p:grpSpPr>
          <a:xfrm>
            <a:off x="472948" y="3682835"/>
            <a:ext cx="9471152" cy="1837371"/>
            <a:chOff x="472948" y="3682835"/>
            <a:chExt cx="9471152" cy="1837371"/>
          </a:xfrm>
        </p:grpSpPr>
        <p:grpSp>
          <p:nvGrpSpPr>
            <p:cNvPr id="12" name="组合 11"/>
            <p:cNvGrpSpPr/>
            <p:nvPr/>
          </p:nvGrpSpPr>
          <p:grpSpPr>
            <a:xfrm>
              <a:off x="1377644" y="3682835"/>
              <a:ext cx="366778" cy="674082"/>
              <a:chOff x="2597259" y="1740751"/>
              <a:chExt cx="2590213" cy="4683760"/>
            </a:xfrm>
          </p:grpSpPr>
          <p:sp>
            <p:nvSpPr>
              <p:cNvPr id="13" name="圆角矩形 12"/>
              <p:cNvSpPr/>
              <p:nvPr/>
            </p:nvSpPr>
            <p:spPr bwMode="auto">
              <a:xfrm>
                <a:off x="2597259" y="1740751"/>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4" name="椭圆 13"/>
              <p:cNvSpPr/>
              <p:nvPr/>
            </p:nvSpPr>
            <p:spPr bwMode="auto">
              <a:xfrm>
                <a:off x="3706891" y="5926441"/>
                <a:ext cx="376787" cy="348939"/>
              </a:xfrm>
              <a:prstGeom prst="ellipse">
                <a:avLst/>
              </a:prstGeom>
              <a:solidFill>
                <a:schemeClr val="tx1"/>
              </a:solidFill>
              <a:ln w="190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5" name="圆角矩形 14"/>
              <p:cNvSpPr/>
              <p:nvPr/>
            </p:nvSpPr>
            <p:spPr bwMode="auto">
              <a:xfrm>
                <a:off x="3532210" y="1951394"/>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6" name="矩形 15"/>
              <p:cNvSpPr/>
              <p:nvPr/>
            </p:nvSpPr>
            <p:spPr bwMode="auto">
              <a:xfrm>
                <a:off x="2807122" y="2208403"/>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sp>
          <p:nvSpPr>
            <p:cNvPr id="17" name="文本框 16"/>
            <p:cNvSpPr txBox="1"/>
            <p:nvPr/>
          </p:nvSpPr>
          <p:spPr>
            <a:xfrm>
              <a:off x="472948" y="3827654"/>
              <a:ext cx="893928" cy="369332"/>
            </a:xfrm>
            <a:prstGeom prst="rect">
              <a:avLst/>
            </a:prstGeom>
            <a:noFill/>
          </p:spPr>
          <p:txBody>
            <a:bodyPr wrap="square" rtlCol="0">
              <a:spAutoFit/>
            </a:bodyPr>
            <a:lstStyle/>
            <a:p>
              <a:r>
                <a:rPr lang="en-US" altLang="zh-CN" dirty="0" smtClean="0"/>
                <a:t>client</a:t>
              </a:r>
              <a:endParaRPr lang="zh-CN" altLang="en-US" dirty="0"/>
            </a:p>
          </p:txBody>
        </p:sp>
        <p:cxnSp>
          <p:nvCxnSpPr>
            <p:cNvPr id="22" name="直接连接符 21"/>
            <p:cNvCxnSpPr/>
            <p:nvPr/>
          </p:nvCxnSpPr>
          <p:spPr bwMode="auto">
            <a:xfrm>
              <a:off x="1845086" y="4012320"/>
              <a:ext cx="8099014" cy="1511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9" name="图片 4" descr="laptop-outl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396" y="4818964"/>
              <a:ext cx="723272" cy="701242"/>
            </a:xfrm>
            <a:prstGeom prst="rect">
              <a:avLst/>
            </a:prstGeom>
          </p:spPr>
        </p:pic>
        <p:cxnSp>
          <p:nvCxnSpPr>
            <p:cNvPr id="31" name="直接连接符 30"/>
            <p:cNvCxnSpPr/>
            <p:nvPr/>
          </p:nvCxnSpPr>
          <p:spPr bwMode="auto">
            <a:xfrm>
              <a:off x="1878723" y="5169585"/>
              <a:ext cx="8065377" cy="755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472948" y="4941404"/>
              <a:ext cx="893928" cy="369332"/>
            </a:xfrm>
            <a:prstGeom prst="rect">
              <a:avLst/>
            </a:prstGeom>
            <a:noFill/>
          </p:spPr>
          <p:txBody>
            <a:bodyPr wrap="square" rtlCol="0">
              <a:spAutoFit/>
            </a:bodyPr>
            <a:lstStyle/>
            <a:p>
              <a:r>
                <a:rPr lang="en-US" altLang="zh-CN" dirty="0" smtClean="0"/>
                <a:t>server</a:t>
              </a:r>
              <a:endParaRPr lang="zh-CN" altLang="en-US" dirty="0"/>
            </a:p>
          </p:txBody>
        </p:sp>
      </p:grpSp>
      <p:grpSp>
        <p:nvGrpSpPr>
          <p:cNvPr id="27" name="组合 26"/>
          <p:cNvGrpSpPr/>
          <p:nvPr/>
        </p:nvGrpSpPr>
        <p:grpSpPr>
          <a:xfrm>
            <a:off x="1366876" y="4019876"/>
            <a:ext cx="920079" cy="1149709"/>
            <a:chOff x="1366876" y="4019876"/>
            <a:chExt cx="920079" cy="1149709"/>
          </a:xfrm>
        </p:grpSpPr>
        <p:cxnSp>
          <p:nvCxnSpPr>
            <p:cNvPr id="33" name="直接箭头连接符 32"/>
            <p:cNvCxnSpPr/>
            <p:nvPr/>
          </p:nvCxnSpPr>
          <p:spPr bwMode="auto">
            <a:xfrm>
              <a:off x="2103120" y="4019876"/>
              <a:ext cx="183835" cy="1149709"/>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50" name="文本框 49"/>
            <p:cNvSpPr txBox="1"/>
            <p:nvPr/>
          </p:nvSpPr>
          <p:spPr>
            <a:xfrm>
              <a:off x="1366876" y="4383545"/>
              <a:ext cx="909555" cy="461665"/>
            </a:xfrm>
            <a:prstGeom prst="rect">
              <a:avLst/>
            </a:prstGeom>
            <a:noFill/>
          </p:spPr>
          <p:txBody>
            <a:bodyPr wrap="square" rtlCol="0">
              <a:spAutoFit/>
            </a:bodyPr>
            <a:lstStyle/>
            <a:p>
              <a:pPr algn="ctr"/>
              <a:r>
                <a:rPr lang="zh-CN" altLang="en-US" sz="1200" dirty="0" smtClean="0"/>
                <a:t>① </a:t>
              </a:r>
              <a:r>
                <a:rPr lang="en-US" altLang="zh-CN" sz="1200" dirty="0" smtClean="0"/>
                <a:t>GET index.html</a:t>
              </a:r>
              <a:endParaRPr lang="zh-CN" altLang="en-US" sz="1200" dirty="0"/>
            </a:p>
          </p:txBody>
        </p:sp>
      </p:grpSp>
      <p:grpSp>
        <p:nvGrpSpPr>
          <p:cNvPr id="35" name="组合 34"/>
          <p:cNvGrpSpPr/>
          <p:nvPr/>
        </p:nvGrpSpPr>
        <p:grpSpPr>
          <a:xfrm>
            <a:off x="3384288" y="4019876"/>
            <a:ext cx="773483" cy="1149709"/>
            <a:chOff x="3384288" y="4019876"/>
            <a:chExt cx="773483" cy="1149709"/>
          </a:xfrm>
        </p:grpSpPr>
        <p:cxnSp>
          <p:nvCxnSpPr>
            <p:cNvPr id="45" name="直接箭头连接符 44"/>
            <p:cNvCxnSpPr/>
            <p:nvPr/>
          </p:nvCxnSpPr>
          <p:spPr bwMode="auto">
            <a:xfrm>
              <a:off x="3973936" y="4019876"/>
              <a:ext cx="183835" cy="1149709"/>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3384288" y="4357299"/>
              <a:ext cx="762498" cy="646331"/>
            </a:xfrm>
            <a:prstGeom prst="rect">
              <a:avLst/>
            </a:prstGeom>
            <a:noFill/>
          </p:spPr>
          <p:txBody>
            <a:bodyPr wrap="square" rtlCol="0">
              <a:spAutoFit/>
            </a:bodyPr>
            <a:lstStyle/>
            <a:p>
              <a:pPr algn="ctr"/>
              <a:r>
                <a:rPr lang="zh-CN" altLang="en-US" sz="1200" dirty="0" smtClean="0"/>
                <a:t>③ </a:t>
              </a:r>
              <a:r>
                <a:rPr lang="en-US" altLang="zh-CN" sz="1200" dirty="0" smtClean="0"/>
                <a:t>GET foo.js</a:t>
              </a:r>
            </a:p>
            <a:p>
              <a:pPr algn="ctr"/>
              <a:r>
                <a:rPr lang="en-US" altLang="zh-CN" sz="1200" dirty="0" smtClean="0"/>
                <a:t>Bar.js</a:t>
              </a:r>
              <a:endParaRPr lang="zh-CN" altLang="en-US" sz="1200" dirty="0"/>
            </a:p>
          </p:txBody>
        </p:sp>
      </p:grpSp>
      <p:grpSp>
        <p:nvGrpSpPr>
          <p:cNvPr id="41" name="组合 40"/>
          <p:cNvGrpSpPr/>
          <p:nvPr/>
        </p:nvGrpSpPr>
        <p:grpSpPr>
          <a:xfrm>
            <a:off x="6492495" y="4018486"/>
            <a:ext cx="811583" cy="1149709"/>
            <a:chOff x="6492495" y="4018486"/>
            <a:chExt cx="811583" cy="1149709"/>
          </a:xfrm>
        </p:grpSpPr>
        <p:cxnSp>
          <p:nvCxnSpPr>
            <p:cNvPr id="56" name="直接箭头连接符 55"/>
            <p:cNvCxnSpPr/>
            <p:nvPr/>
          </p:nvCxnSpPr>
          <p:spPr bwMode="auto">
            <a:xfrm>
              <a:off x="7120243" y="4018486"/>
              <a:ext cx="183835" cy="1149709"/>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57" name="文本框 56"/>
            <p:cNvSpPr txBox="1"/>
            <p:nvPr/>
          </p:nvSpPr>
          <p:spPr>
            <a:xfrm>
              <a:off x="6492495" y="4355909"/>
              <a:ext cx="762498" cy="461665"/>
            </a:xfrm>
            <a:prstGeom prst="rect">
              <a:avLst/>
            </a:prstGeom>
            <a:noFill/>
          </p:spPr>
          <p:txBody>
            <a:bodyPr wrap="square" rtlCol="0">
              <a:spAutoFit/>
            </a:bodyPr>
            <a:lstStyle/>
            <a:p>
              <a:pPr algn="ctr"/>
              <a:r>
                <a:rPr lang="zh-CN" altLang="en-US" sz="1200" dirty="0" smtClean="0"/>
                <a:t>⑥ </a:t>
              </a:r>
              <a:r>
                <a:rPr lang="en-US" altLang="zh-CN" sz="1200" dirty="0" smtClean="0"/>
                <a:t>GET img2.jpg</a:t>
              </a:r>
            </a:p>
          </p:txBody>
        </p:sp>
      </p:grpSp>
      <p:grpSp>
        <p:nvGrpSpPr>
          <p:cNvPr id="34" name="组合 33"/>
          <p:cNvGrpSpPr/>
          <p:nvPr/>
        </p:nvGrpSpPr>
        <p:grpSpPr>
          <a:xfrm>
            <a:off x="2975567" y="3558208"/>
            <a:ext cx="1002416" cy="461665"/>
            <a:chOff x="2975567" y="3558208"/>
            <a:chExt cx="1002416" cy="461665"/>
          </a:xfrm>
        </p:grpSpPr>
        <p:sp>
          <p:nvSpPr>
            <p:cNvPr id="43" name="文本框 42"/>
            <p:cNvSpPr txBox="1"/>
            <p:nvPr/>
          </p:nvSpPr>
          <p:spPr>
            <a:xfrm>
              <a:off x="2975567" y="3558208"/>
              <a:ext cx="817357" cy="461665"/>
            </a:xfrm>
            <a:prstGeom prst="rect">
              <a:avLst/>
            </a:prstGeom>
            <a:noFill/>
          </p:spPr>
          <p:txBody>
            <a:bodyPr wrap="square" rtlCol="0">
              <a:spAutoFit/>
            </a:bodyPr>
            <a:lstStyle/>
            <a:p>
              <a:r>
                <a:rPr lang="zh-CN" altLang="en-US" sz="1200" dirty="0" smtClean="0"/>
                <a:t>② </a:t>
              </a:r>
              <a:r>
                <a:rPr lang="en-US" altLang="zh-CN" sz="1200" dirty="0" smtClean="0"/>
                <a:t>Parse </a:t>
              </a:r>
            </a:p>
            <a:p>
              <a:r>
                <a:rPr lang="en-US" altLang="zh-CN" sz="1200" dirty="0" smtClean="0"/>
                <a:t>     HTML</a:t>
              </a:r>
              <a:endParaRPr lang="zh-CN" altLang="en-US" sz="1200" dirty="0"/>
            </a:p>
          </p:txBody>
        </p:sp>
        <p:cxnSp>
          <p:nvCxnSpPr>
            <p:cNvPr id="62" name="直接箭头连接符 61"/>
            <p:cNvCxnSpPr/>
            <p:nvPr/>
          </p:nvCxnSpPr>
          <p:spPr bwMode="auto">
            <a:xfrm>
              <a:off x="3034284" y="4015403"/>
              <a:ext cx="943699"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8" name="组合 37"/>
          <p:cNvGrpSpPr/>
          <p:nvPr/>
        </p:nvGrpSpPr>
        <p:grpSpPr>
          <a:xfrm>
            <a:off x="5178095" y="3492313"/>
            <a:ext cx="1138289" cy="523427"/>
            <a:chOff x="5178095" y="3492313"/>
            <a:chExt cx="1138289" cy="523427"/>
          </a:xfrm>
        </p:grpSpPr>
        <p:sp>
          <p:nvSpPr>
            <p:cNvPr id="48" name="文本框 47"/>
            <p:cNvSpPr txBox="1"/>
            <p:nvPr/>
          </p:nvSpPr>
          <p:spPr>
            <a:xfrm>
              <a:off x="5178095" y="3492313"/>
              <a:ext cx="1138289" cy="461665"/>
            </a:xfrm>
            <a:prstGeom prst="rect">
              <a:avLst/>
            </a:prstGeom>
            <a:noFill/>
          </p:spPr>
          <p:txBody>
            <a:bodyPr wrap="square" rtlCol="0">
              <a:spAutoFit/>
            </a:bodyPr>
            <a:lstStyle/>
            <a:p>
              <a:r>
                <a:rPr lang="zh-CN" altLang="en-US" sz="1200" dirty="0" smtClean="0"/>
                <a:t>④ </a:t>
              </a:r>
              <a:r>
                <a:rPr lang="en-US" altLang="zh-CN" sz="1200" dirty="0" smtClean="0"/>
                <a:t>Execute</a:t>
              </a:r>
            </a:p>
            <a:p>
              <a:r>
                <a:rPr lang="en-US" altLang="zh-CN" sz="1200" dirty="0"/>
                <a:t> </a:t>
              </a:r>
              <a:r>
                <a:rPr lang="en-US" altLang="zh-CN" sz="1200" dirty="0" smtClean="0"/>
                <a:t>      foo.js</a:t>
              </a:r>
              <a:endParaRPr lang="zh-CN" altLang="en-US" sz="1200" dirty="0"/>
            </a:p>
          </p:txBody>
        </p:sp>
        <p:cxnSp>
          <p:nvCxnSpPr>
            <p:cNvPr id="66" name="直接箭头连接符 65"/>
            <p:cNvCxnSpPr/>
            <p:nvPr/>
          </p:nvCxnSpPr>
          <p:spPr bwMode="auto">
            <a:xfrm>
              <a:off x="5233990" y="4015740"/>
              <a:ext cx="943699"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71" name="直接箭头连接符 70"/>
          <p:cNvCxnSpPr/>
          <p:nvPr/>
        </p:nvCxnSpPr>
        <p:spPr bwMode="auto">
          <a:xfrm>
            <a:off x="7127863" y="4015740"/>
            <a:ext cx="2045436" cy="0"/>
          </a:xfrm>
          <a:prstGeom prst="straightConnector1">
            <a:avLst/>
          </a:prstGeom>
          <a:ln w="3810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0" name="组合 39"/>
          <p:cNvGrpSpPr/>
          <p:nvPr/>
        </p:nvGrpSpPr>
        <p:grpSpPr>
          <a:xfrm>
            <a:off x="5533208" y="3507424"/>
            <a:ext cx="1657265" cy="1669717"/>
            <a:chOff x="5533208" y="3507424"/>
            <a:chExt cx="1657265" cy="1669717"/>
          </a:xfrm>
        </p:grpSpPr>
        <p:sp>
          <p:nvSpPr>
            <p:cNvPr id="49" name="文本框 48"/>
            <p:cNvSpPr txBox="1"/>
            <p:nvPr/>
          </p:nvSpPr>
          <p:spPr>
            <a:xfrm>
              <a:off x="6052184" y="3507424"/>
              <a:ext cx="1138289" cy="461665"/>
            </a:xfrm>
            <a:prstGeom prst="rect">
              <a:avLst/>
            </a:prstGeom>
            <a:noFill/>
          </p:spPr>
          <p:txBody>
            <a:bodyPr wrap="square" rtlCol="0">
              <a:spAutoFit/>
            </a:bodyPr>
            <a:lstStyle/>
            <a:p>
              <a:r>
                <a:rPr lang="zh-CN" altLang="en-US" sz="1200" dirty="0" smtClean="0"/>
                <a:t>⑤ </a:t>
              </a:r>
              <a:r>
                <a:rPr lang="en-US" altLang="zh-CN" sz="1200" dirty="0" smtClean="0"/>
                <a:t>Execute</a:t>
              </a:r>
            </a:p>
            <a:p>
              <a:r>
                <a:rPr lang="en-US" altLang="zh-CN" sz="1200" dirty="0"/>
                <a:t> </a:t>
              </a:r>
              <a:r>
                <a:rPr lang="en-US" altLang="zh-CN" sz="1200" dirty="0" smtClean="0"/>
                <a:t>      bar.js</a:t>
              </a:r>
              <a:endParaRPr lang="zh-CN" altLang="en-US" sz="1200" dirty="0"/>
            </a:p>
          </p:txBody>
        </p:sp>
        <p:cxnSp>
          <p:nvCxnSpPr>
            <p:cNvPr id="53" name="直接箭头连接符 52"/>
            <p:cNvCxnSpPr/>
            <p:nvPr/>
          </p:nvCxnSpPr>
          <p:spPr bwMode="auto">
            <a:xfrm>
              <a:off x="6153336" y="4027432"/>
              <a:ext cx="183835" cy="1149709"/>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54" name="文本框 53"/>
            <p:cNvSpPr txBox="1"/>
            <p:nvPr/>
          </p:nvSpPr>
          <p:spPr>
            <a:xfrm>
              <a:off x="5533208" y="4364855"/>
              <a:ext cx="762498" cy="461665"/>
            </a:xfrm>
            <a:prstGeom prst="rect">
              <a:avLst/>
            </a:prstGeom>
            <a:noFill/>
          </p:spPr>
          <p:txBody>
            <a:bodyPr wrap="square" rtlCol="0">
              <a:spAutoFit/>
            </a:bodyPr>
            <a:lstStyle/>
            <a:p>
              <a:pPr algn="ctr"/>
              <a:r>
                <a:rPr lang="zh-CN" altLang="en-US" sz="1200" dirty="0"/>
                <a:t>⑤</a:t>
              </a:r>
              <a:r>
                <a:rPr lang="zh-CN" altLang="en-US" sz="1200" dirty="0" smtClean="0"/>
                <a:t> </a:t>
              </a:r>
              <a:r>
                <a:rPr lang="en-US" altLang="zh-CN" sz="1200" dirty="0" smtClean="0"/>
                <a:t>GET img1.jpg</a:t>
              </a:r>
            </a:p>
          </p:txBody>
        </p:sp>
        <p:cxnSp>
          <p:nvCxnSpPr>
            <p:cNvPr id="67" name="直接箭头连接符 66"/>
            <p:cNvCxnSpPr/>
            <p:nvPr/>
          </p:nvCxnSpPr>
          <p:spPr bwMode="auto">
            <a:xfrm>
              <a:off x="6169401" y="4015740"/>
              <a:ext cx="943699" cy="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74" name="Group 22"/>
          <p:cNvGrpSpPr/>
          <p:nvPr/>
        </p:nvGrpSpPr>
        <p:grpSpPr>
          <a:xfrm>
            <a:off x="1831687" y="3443298"/>
            <a:ext cx="1486563" cy="2724396"/>
            <a:chOff x="2909207" y="2179793"/>
            <a:chExt cx="2209954" cy="3673364"/>
          </a:xfrm>
        </p:grpSpPr>
        <p:grpSp>
          <p:nvGrpSpPr>
            <p:cNvPr id="75" name="Group 8"/>
            <p:cNvGrpSpPr/>
            <p:nvPr/>
          </p:nvGrpSpPr>
          <p:grpSpPr>
            <a:xfrm>
              <a:off x="2909207" y="4697702"/>
              <a:ext cx="2209954" cy="1155455"/>
              <a:chOff x="3061627" y="4766600"/>
              <a:chExt cx="2209954" cy="1155455"/>
            </a:xfrm>
          </p:grpSpPr>
          <p:cxnSp>
            <p:nvCxnSpPr>
              <p:cNvPr id="77" name="Straight Arrow Connector 10"/>
              <p:cNvCxnSpPr>
                <a:stCxn id="76" idx="2"/>
                <a:endCxn id="78" idx="0"/>
              </p:cNvCxnSpPr>
              <p:nvPr/>
            </p:nvCxnSpPr>
            <p:spPr bwMode="auto">
              <a:xfrm flipH="1">
                <a:off x="4166605" y="4766600"/>
                <a:ext cx="14688" cy="449986"/>
              </a:xfrm>
              <a:prstGeom prst="straightConnector1">
                <a:avLst/>
              </a:prstGeom>
              <a:solidFill>
                <a:schemeClr val="accent1"/>
              </a:solidFill>
              <a:ln w="25400" cap="flat" cmpd="sng" algn="ctr">
                <a:solidFill>
                  <a:srgbClr val="0000FF"/>
                </a:solidFill>
                <a:prstDash val="solid"/>
                <a:round/>
                <a:headEnd type="none" w="med" len="med"/>
                <a:tailEnd type="triangle"/>
              </a:ln>
            </p:spPr>
          </p:cxnSp>
          <p:sp>
            <p:nvSpPr>
              <p:cNvPr id="78" name="TextBox 11"/>
              <p:cNvSpPr txBox="1"/>
              <p:nvPr/>
            </p:nvSpPr>
            <p:spPr>
              <a:xfrm>
                <a:off x="3061627" y="5216586"/>
                <a:ext cx="2209954" cy="705469"/>
              </a:xfrm>
              <a:prstGeom prst="rect">
                <a:avLst/>
              </a:prstGeom>
              <a:noFill/>
              <a:ln>
                <a:noFill/>
              </a:ln>
            </p:spPr>
            <p:txBody>
              <a:bodyPr wrap="square" rtlCol="0">
                <a:spAutoFit/>
              </a:bodyPr>
              <a:lstStyle/>
              <a:p>
                <a:pPr algn="ctr"/>
                <a:r>
                  <a:rPr lang="en-US" altLang="zh-CN" sz="1400" dirty="0" smtClean="0">
                    <a:solidFill>
                      <a:srgbClr val="0000FF"/>
                    </a:solidFill>
                  </a:rPr>
                  <a:t>Cellular Network</a:t>
                </a:r>
              </a:p>
              <a:p>
                <a:pPr algn="ctr"/>
                <a:r>
                  <a:rPr lang="en-US" altLang="zh-CN" sz="1400" dirty="0">
                    <a:solidFill>
                      <a:srgbClr val="0000FF"/>
                    </a:solidFill>
                  </a:rPr>
                  <a:t>L</a:t>
                </a:r>
                <a:r>
                  <a:rPr lang="en-US" altLang="zh-CN" sz="1400" dirty="0" smtClean="0">
                    <a:solidFill>
                      <a:srgbClr val="0000FF"/>
                    </a:solidFill>
                  </a:rPr>
                  <a:t>ow </a:t>
                </a:r>
                <a:r>
                  <a:rPr lang="en-US" altLang="zh-CN" sz="1400" dirty="0">
                    <a:solidFill>
                      <a:srgbClr val="0000FF"/>
                    </a:solidFill>
                  </a:rPr>
                  <a:t>B</a:t>
                </a:r>
                <a:r>
                  <a:rPr lang="en-US" altLang="zh-CN" sz="1400" dirty="0" smtClean="0">
                    <a:solidFill>
                      <a:srgbClr val="0000FF"/>
                    </a:solidFill>
                  </a:rPr>
                  <a:t>andwidth</a:t>
                </a:r>
                <a:endParaRPr lang="en-US" sz="1400" dirty="0">
                  <a:solidFill>
                    <a:srgbClr val="0000FF"/>
                  </a:solidFill>
                </a:endParaRPr>
              </a:p>
            </p:txBody>
          </p:sp>
        </p:grpSp>
        <p:sp>
          <p:nvSpPr>
            <p:cNvPr id="76" name="Rounded Rectangle 19"/>
            <p:cNvSpPr/>
            <p:nvPr/>
          </p:nvSpPr>
          <p:spPr bwMode="auto">
            <a:xfrm>
              <a:off x="2998471" y="2179793"/>
              <a:ext cx="2060801" cy="2517908"/>
            </a:xfrm>
            <a:prstGeom prst="roundRect">
              <a:avLst/>
            </a:prstGeom>
            <a:noFill/>
            <a:ln w="25400" cap="flat" cmpd="sng" algn="ctr">
              <a:solidFill>
                <a:srgbClr val="0000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en-US" sz="1400" b="0" i="0" u="none" strike="noStrike" cap="none" normalizeH="0" baseline="0" smtClean="0">
                <a:ln>
                  <a:noFill/>
                </a:ln>
                <a:solidFill>
                  <a:srgbClr val="0000FF"/>
                </a:solidFill>
                <a:effectLst/>
                <a:latin typeface="Times New Roman" panose="02020603050405020304" charset="0"/>
              </a:endParaRPr>
            </a:p>
          </p:txBody>
        </p:sp>
      </p:grpSp>
      <p:grpSp>
        <p:nvGrpSpPr>
          <p:cNvPr id="1032" name="组合 1031"/>
          <p:cNvGrpSpPr/>
          <p:nvPr/>
        </p:nvGrpSpPr>
        <p:grpSpPr>
          <a:xfrm>
            <a:off x="10283462" y="4070974"/>
            <a:ext cx="1748345" cy="1036548"/>
            <a:chOff x="10296345" y="3359478"/>
            <a:chExt cx="1728015" cy="1158988"/>
          </a:xfrm>
        </p:grpSpPr>
        <p:sp>
          <p:nvSpPr>
            <p:cNvPr id="1031" name="矩形 1030"/>
            <p:cNvSpPr/>
            <p:nvPr/>
          </p:nvSpPr>
          <p:spPr bwMode="auto">
            <a:xfrm>
              <a:off x="10296345" y="3359478"/>
              <a:ext cx="1728015" cy="1158988"/>
            </a:xfrm>
            <a:prstGeom prst="rect">
              <a:avLst/>
            </a:prstGeom>
            <a:solidFill>
              <a:schemeClr val="accent1"/>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cxnSp>
          <p:nvCxnSpPr>
            <p:cNvPr id="79" name="直接箭头连接符 78"/>
            <p:cNvCxnSpPr/>
            <p:nvPr/>
          </p:nvCxnSpPr>
          <p:spPr bwMode="auto">
            <a:xfrm>
              <a:off x="10528247" y="3599015"/>
              <a:ext cx="471850" cy="0"/>
            </a:xfrm>
            <a:prstGeom prst="straightConnector1">
              <a:avLst/>
            </a:prstGeom>
            <a:ln w="28575"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直接箭头连接符 80"/>
            <p:cNvCxnSpPr/>
            <p:nvPr/>
          </p:nvCxnSpPr>
          <p:spPr bwMode="auto">
            <a:xfrm>
              <a:off x="10528247" y="3918492"/>
              <a:ext cx="471850" cy="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直接箭头连接符 81"/>
            <p:cNvCxnSpPr/>
            <p:nvPr/>
          </p:nvCxnSpPr>
          <p:spPr bwMode="auto">
            <a:xfrm>
              <a:off x="10528247" y="4260600"/>
              <a:ext cx="471850" cy="0"/>
            </a:xfrm>
            <a:prstGeom prst="straightConnector1">
              <a:avLst/>
            </a:prstGeom>
            <a:ln w="2857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30" name="文本框 1029"/>
            <p:cNvSpPr txBox="1"/>
            <p:nvPr/>
          </p:nvSpPr>
          <p:spPr>
            <a:xfrm>
              <a:off x="11064239" y="3428221"/>
              <a:ext cx="839667" cy="307777"/>
            </a:xfrm>
            <a:prstGeom prst="rect">
              <a:avLst/>
            </a:prstGeom>
            <a:noFill/>
          </p:spPr>
          <p:txBody>
            <a:bodyPr wrap="square" rtlCol="0">
              <a:spAutoFit/>
            </a:bodyPr>
            <a:lstStyle/>
            <a:p>
              <a:r>
                <a:rPr lang="en-US" altLang="zh-CN" sz="1400" dirty="0"/>
                <a:t>N</a:t>
              </a:r>
              <a:r>
                <a:rPr lang="en-US" altLang="zh-CN" sz="1400" dirty="0" smtClean="0"/>
                <a:t>etwork</a:t>
              </a:r>
              <a:endParaRPr lang="zh-CN" altLang="en-US" sz="1400" dirty="0"/>
            </a:p>
          </p:txBody>
        </p:sp>
        <p:sp>
          <p:nvSpPr>
            <p:cNvPr id="84" name="文本框 83"/>
            <p:cNvSpPr txBox="1"/>
            <p:nvPr/>
          </p:nvSpPr>
          <p:spPr>
            <a:xfrm>
              <a:off x="11064239" y="3743834"/>
              <a:ext cx="839667" cy="307777"/>
            </a:xfrm>
            <a:prstGeom prst="rect">
              <a:avLst/>
            </a:prstGeom>
            <a:noFill/>
          </p:spPr>
          <p:txBody>
            <a:bodyPr wrap="square" rtlCol="0">
              <a:spAutoFit/>
            </a:bodyPr>
            <a:lstStyle/>
            <a:p>
              <a:r>
                <a:rPr lang="en-US" altLang="zh-CN" sz="1400" dirty="0" smtClean="0"/>
                <a:t>CPU</a:t>
              </a:r>
              <a:endParaRPr lang="zh-CN" altLang="en-US" sz="1400" dirty="0"/>
            </a:p>
          </p:txBody>
        </p:sp>
        <p:sp>
          <p:nvSpPr>
            <p:cNvPr id="85" name="文本框 84"/>
            <p:cNvSpPr txBox="1"/>
            <p:nvPr/>
          </p:nvSpPr>
          <p:spPr>
            <a:xfrm>
              <a:off x="11064239" y="4053436"/>
              <a:ext cx="839667" cy="307777"/>
            </a:xfrm>
            <a:prstGeom prst="rect">
              <a:avLst/>
            </a:prstGeom>
            <a:noFill/>
          </p:spPr>
          <p:txBody>
            <a:bodyPr wrap="square" rtlCol="0">
              <a:spAutoFit/>
            </a:bodyPr>
            <a:lstStyle/>
            <a:p>
              <a:r>
                <a:rPr lang="en-US" altLang="zh-CN" sz="1400" dirty="0" smtClean="0"/>
                <a:t>Both</a:t>
              </a:r>
              <a:endParaRPr lang="zh-CN" altLang="en-US" sz="1400" dirty="0"/>
            </a:p>
          </p:txBody>
        </p:sp>
      </p:grpSp>
      <p:grpSp>
        <p:nvGrpSpPr>
          <p:cNvPr id="30" name="组合 29"/>
          <p:cNvGrpSpPr/>
          <p:nvPr/>
        </p:nvGrpSpPr>
        <p:grpSpPr>
          <a:xfrm>
            <a:off x="2103120" y="4015740"/>
            <a:ext cx="1147350" cy="1153848"/>
            <a:chOff x="2103120" y="4015740"/>
            <a:chExt cx="1147350" cy="1153848"/>
          </a:xfrm>
        </p:grpSpPr>
        <p:cxnSp>
          <p:nvCxnSpPr>
            <p:cNvPr id="68" name="直接箭头连接符 67"/>
            <p:cNvCxnSpPr/>
            <p:nvPr/>
          </p:nvCxnSpPr>
          <p:spPr bwMode="auto">
            <a:xfrm>
              <a:off x="2103120" y="4015740"/>
              <a:ext cx="943699" cy="0"/>
            </a:xfrm>
            <a:prstGeom prst="straightConnector1">
              <a:avLst/>
            </a:prstGeom>
            <a:ln w="3810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8" name="组合 27"/>
            <p:cNvGrpSpPr/>
            <p:nvPr/>
          </p:nvGrpSpPr>
          <p:grpSpPr>
            <a:xfrm>
              <a:off x="2515055" y="4019876"/>
              <a:ext cx="735415" cy="1149712"/>
              <a:chOff x="2515055" y="4019876"/>
              <a:chExt cx="735415" cy="1149712"/>
            </a:xfrm>
          </p:grpSpPr>
          <p:cxnSp>
            <p:nvCxnSpPr>
              <p:cNvPr id="36" name="直接箭头连接符 35"/>
              <p:cNvCxnSpPr/>
              <p:nvPr/>
            </p:nvCxnSpPr>
            <p:spPr bwMode="auto">
              <a:xfrm flipV="1">
                <a:off x="2748280" y="4019876"/>
                <a:ext cx="281957" cy="1149712"/>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1043" name="流程图: 过程 1042"/>
              <p:cNvSpPr/>
              <p:nvPr/>
            </p:nvSpPr>
            <p:spPr bwMode="auto">
              <a:xfrm>
                <a:off x="2515055" y="4405923"/>
                <a:ext cx="735415" cy="318707"/>
              </a:xfrm>
              <a:prstGeom prst="flowChartProcess">
                <a:avLst/>
              </a:prstGeom>
              <a:solidFill>
                <a:schemeClr val="accent2">
                  <a:lumMod val="60000"/>
                  <a:lumOff val="40000"/>
                </a:schemeClr>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charset="0"/>
                  </a:rPr>
                  <a:t>HTML</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grpSp>
      <p:grpSp>
        <p:nvGrpSpPr>
          <p:cNvPr id="37" name="组合 36"/>
          <p:cNvGrpSpPr/>
          <p:nvPr/>
        </p:nvGrpSpPr>
        <p:grpSpPr>
          <a:xfrm>
            <a:off x="3973936" y="4008566"/>
            <a:ext cx="1260054" cy="1149712"/>
            <a:chOff x="3973936" y="4008566"/>
            <a:chExt cx="1260054" cy="1149712"/>
          </a:xfrm>
        </p:grpSpPr>
        <p:cxnSp>
          <p:nvCxnSpPr>
            <p:cNvPr id="46" name="直接箭头连接符 45"/>
            <p:cNvCxnSpPr/>
            <p:nvPr/>
          </p:nvCxnSpPr>
          <p:spPr bwMode="auto">
            <a:xfrm flipV="1">
              <a:off x="4952033" y="4008566"/>
              <a:ext cx="281957" cy="1149712"/>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69" name="直接箭头连接符 68"/>
            <p:cNvCxnSpPr/>
            <p:nvPr/>
          </p:nvCxnSpPr>
          <p:spPr bwMode="auto">
            <a:xfrm>
              <a:off x="3973936" y="4015740"/>
              <a:ext cx="1260054" cy="0"/>
            </a:xfrm>
            <a:prstGeom prst="straightConnector1">
              <a:avLst/>
            </a:prstGeom>
            <a:ln w="3810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9" name="流程图: 过程 98"/>
            <p:cNvSpPr/>
            <p:nvPr/>
          </p:nvSpPr>
          <p:spPr bwMode="auto">
            <a:xfrm>
              <a:off x="4826717" y="4406495"/>
              <a:ext cx="366731" cy="318707"/>
            </a:xfrm>
            <a:prstGeom prst="flowChartProcess">
              <a:avLst/>
            </a:prstGeom>
            <a:solidFill>
              <a:schemeClr val="accent2">
                <a:lumMod val="60000"/>
                <a:lumOff val="40000"/>
              </a:schemeClr>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latin typeface="Times New Roman" panose="02020603050405020304" charset="0"/>
                </a:rPr>
                <a:t>JS</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grpSp>
        <p:nvGrpSpPr>
          <p:cNvPr id="39" name="组合 38"/>
          <p:cNvGrpSpPr/>
          <p:nvPr/>
        </p:nvGrpSpPr>
        <p:grpSpPr>
          <a:xfrm>
            <a:off x="5101641" y="4019871"/>
            <a:ext cx="426010" cy="1149712"/>
            <a:chOff x="5101641" y="4019871"/>
            <a:chExt cx="426010" cy="1149712"/>
          </a:xfrm>
        </p:grpSpPr>
        <p:cxnSp>
          <p:nvCxnSpPr>
            <p:cNvPr id="47" name="直接箭头连接符 46"/>
            <p:cNvCxnSpPr/>
            <p:nvPr/>
          </p:nvCxnSpPr>
          <p:spPr bwMode="auto">
            <a:xfrm flipV="1">
              <a:off x="5101641" y="4019871"/>
              <a:ext cx="281957" cy="1149712"/>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100" name="流程图: 过程 99"/>
            <p:cNvSpPr/>
            <p:nvPr/>
          </p:nvSpPr>
          <p:spPr bwMode="auto">
            <a:xfrm>
              <a:off x="5160920" y="4405923"/>
              <a:ext cx="366731" cy="318707"/>
            </a:xfrm>
            <a:prstGeom prst="flowChartProcess">
              <a:avLst/>
            </a:prstGeom>
            <a:solidFill>
              <a:schemeClr val="accent2">
                <a:lumMod val="60000"/>
                <a:lumOff val="40000"/>
              </a:schemeClr>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latin typeface="Times New Roman" panose="02020603050405020304" charset="0"/>
                </a:rPr>
                <a:t>JS</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grpSp>
        <p:nvGrpSpPr>
          <p:cNvPr id="42" name="组合 41"/>
          <p:cNvGrpSpPr/>
          <p:nvPr/>
        </p:nvGrpSpPr>
        <p:grpSpPr>
          <a:xfrm>
            <a:off x="7886263" y="3997262"/>
            <a:ext cx="593755" cy="1149712"/>
            <a:chOff x="7886263" y="3997262"/>
            <a:chExt cx="593755" cy="1149712"/>
          </a:xfrm>
        </p:grpSpPr>
        <p:cxnSp>
          <p:nvCxnSpPr>
            <p:cNvPr id="58" name="直接箭头连接符 57"/>
            <p:cNvCxnSpPr/>
            <p:nvPr/>
          </p:nvCxnSpPr>
          <p:spPr bwMode="auto">
            <a:xfrm flipV="1">
              <a:off x="8022109" y="3997262"/>
              <a:ext cx="281957" cy="1149712"/>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101" name="流程图: 过程 100"/>
            <p:cNvSpPr/>
            <p:nvPr/>
          </p:nvSpPr>
          <p:spPr bwMode="auto">
            <a:xfrm>
              <a:off x="7886263" y="4400727"/>
              <a:ext cx="593755" cy="318707"/>
            </a:xfrm>
            <a:prstGeom prst="flowChartProcess">
              <a:avLst/>
            </a:prstGeom>
            <a:solidFill>
              <a:schemeClr val="accent2">
                <a:lumMod val="60000"/>
                <a:lumOff val="40000"/>
              </a:schemeClr>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latin typeface="Times New Roman" panose="02020603050405020304" charset="0"/>
                </a:rPr>
                <a:t>IMG</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grpSp>
        <p:nvGrpSpPr>
          <p:cNvPr id="44" name="组合 43"/>
          <p:cNvGrpSpPr/>
          <p:nvPr/>
        </p:nvGrpSpPr>
        <p:grpSpPr>
          <a:xfrm>
            <a:off x="8732839" y="4018484"/>
            <a:ext cx="593755" cy="1149712"/>
            <a:chOff x="8732839" y="4018484"/>
            <a:chExt cx="593755" cy="1149712"/>
          </a:xfrm>
        </p:grpSpPr>
        <p:cxnSp>
          <p:nvCxnSpPr>
            <p:cNvPr id="59" name="直接箭头连接符 58"/>
            <p:cNvCxnSpPr/>
            <p:nvPr/>
          </p:nvCxnSpPr>
          <p:spPr bwMode="auto">
            <a:xfrm flipV="1">
              <a:off x="8883722" y="4018484"/>
              <a:ext cx="281957" cy="1149712"/>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102" name="流程图: 过程 101"/>
            <p:cNvSpPr/>
            <p:nvPr/>
          </p:nvSpPr>
          <p:spPr bwMode="auto">
            <a:xfrm>
              <a:off x="8732839" y="4409941"/>
              <a:ext cx="593755" cy="318707"/>
            </a:xfrm>
            <a:prstGeom prst="flowChartProcess">
              <a:avLst/>
            </a:prstGeom>
            <a:solidFill>
              <a:schemeClr val="accent2">
                <a:lumMod val="60000"/>
                <a:lumOff val="40000"/>
              </a:schemeClr>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latin typeface="Times New Roman" panose="02020603050405020304" charset="0"/>
                </a:rPr>
                <a:t>IMG</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sp>
        <p:nvSpPr>
          <p:cNvPr id="21" name="文本框 20"/>
          <p:cNvSpPr txBox="1"/>
          <p:nvPr/>
        </p:nvSpPr>
        <p:spPr>
          <a:xfrm>
            <a:off x="7254993" y="5644474"/>
            <a:ext cx="4713434" cy="400110"/>
          </a:xfrm>
          <a:prstGeom prst="rect">
            <a:avLst/>
          </a:prstGeom>
          <a:noFill/>
        </p:spPr>
        <p:txBody>
          <a:bodyPr wrap="square" rtlCol="0">
            <a:spAutoFit/>
          </a:bodyPr>
          <a:lstStyle/>
          <a:p>
            <a:r>
              <a:rPr lang="en-US" altLang="zh-CN" sz="2000" dirty="0" smtClean="0">
                <a:solidFill>
                  <a:srgbClr val="FF0000"/>
                </a:solidFill>
              </a:rPr>
              <a:t>Poor CPU/network Utilization</a:t>
            </a:r>
            <a:endParaRPr lang="zh-CN" altLang="en-US" sz="2000" dirty="0">
              <a:solidFill>
                <a:srgbClr val="FF0000"/>
              </a:solidFill>
            </a:endParaRPr>
          </a:p>
        </p:txBody>
      </p:sp>
    </p:spTree>
    <p:extLst>
      <p:ext uri="{BB962C8B-B14F-4D97-AF65-F5344CB8AC3E}">
        <p14:creationId xmlns:p14="http://schemas.microsoft.com/office/powerpoint/2010/main" val="2008572617"/>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Dependency Tree in HTTP/2</a:t>
            </a:r>
            <a:endParaRPr lang="zh-CN" altLang="en-US" dirty="0"/>
          </a:p>
        </p:txBody>
      </p:sp>
      <p:sp>
        <p:nvSpPr>
          <p:cNvPr id="3" name="内容占位符 2"/>
          <p:cNvSpPr>
            <a:spLocks noGrp="1"/>
          </p:cNvSpPr>
          <p:nvPr>
            <p:ph idx="1"/>
          </p:nvPr>
        </p:nvSpPr>
        <p:spPr/>
        <p:txBody>
          <a:bodyPr/>
          <a:lstStyle/>
          <a:p>
            <a:r>
              <a:rPr lang="en-US" altLang="zh-CN" dirty="0" smtClean="0"/>
              <a:t>Not all messages are of equal importance</a:t>
            </a:r>
          </a:p>
          <a:p>
            <a:r>
              <a:rPr lang="en-US" altLang="zh-CN" dirty="0" smtClean="0"/>
              <a:t>Stream dependencies</a:t>
            </a:r>
          </a:p>
          <a:p>
            <a:r>
              <a:rPr lang="en-US" altLang="zh-CN" dirty="0" smtClean="0"/>
              <a:t>Weights</a:t>
            </a:r>
            <a:r>
              <a:rPr lang="en-US" altLang="zh-CN" dirty="0"/>
              <a:t>: relative proportion of available resources</a:t>
            </a:r>
            <a:endParaRPr lang="zh-CN" altLang="en-US" dirty="0"/>
          </a:p>
        </p:txBody>
      </p:sp>
      <p:grpSp>
        <p:nvGrpSpPr>
          <p:cNvPr id="19" name="组合 18"/>
          <p:cNvGrpSpPr/>
          <p:nvPr/>
        </p:nvGrpSpPr>
        <p:grpSpPr>
          <a:xfrm>
            <a:off x="168505" y="3860418"/>
            <a:ext cx="3501350" cy="1903317"/>
            <a:chOff x="2184519" y="1282045"/>
            <a:chExt cx="3069949" cy="1622243"/>
          </a:xfrm>
        </p:grpSpPr>
        <p:sp>
          <p:nvSpPr>
            <p:cNvPr id="20" name="椭圆 19"/>
            <p:cNvSpPr/>
            <p:nvPr/>
          </p:nvSpPr>
          <p:spPr>
            <a:xfrm>
              <a:off x="3629320" y="1282045"/>
              <a:ext cx="310299" cy="301657"/>
            </a:xfrm>
            <a:prstGeom prst="ellipse">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0</a:t>
              </a:r>
              <a:endParaRPr kumimoji="0" lang="zh-CN" altLang="en-US"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endParaRPr>
            </a:p>
          </p:txBody>
        </p:sp>
        <p:sp>
          <p:nvSpPr>
            <p:cNvPr id="21" name="椭圆 20"/>
            <p:cNvSpPr/>
            <p:nvPr/>
          </p:nvSpPr>
          <p:spPr>
            <a:xfrm>
              <a:off x="2525596" y="2017858"/>
              <a:ext cx="310299" cy="301657"/>
            </a:xfrm>
            <a:prstGeom prst="ellipse">
              <a:avLst/>
            </a:prstGeom>
            <a:solidFill>
              <a:srgbClr val="58A833"/>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1</a:t>
              </a:r>
              <a:endParaRPr kumimoji="0" lang="zh-CN" altLang="en-US"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endParaRPr>
            </a:p>
          </p:txBody>
        </p:sp>
        <p:sp>
          <p:nvSpPr>
            <p:cNvPr id="22" name="椭圆 21"/>
            <p:cNvSpPr/>
            <p:nvPr/>
          </p:nvSpPr>
          <p:spPr>
            <a:xfrm>
              <a:off x="3631482" y="2017857"/>
              <a:ext cx="310299" cy="301657"/>
            </a:xfrm>
            <a:prstGeom prst="ellipse">
              <a:avLst/>
            </a:prstGeom>
            <a:solidFill>
              <a:srgbClr val="FFC000"/>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2</a:t>
              </a:r>
              <a:endParaRPr kumimoji="0" lang="zh-CN" altLang="en-US"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endParaRPr>
            </a:p>
          </p:txBody>
        </p:sp>
        <p:sp>
          <p:nvSpPr>
            <p:cNvPr id="23" name="椭圆 22"/>
            <p:cNvSpPr/>
            <p:nvPr/>
          </p:nvSpPr>
          <p:spPr>
            <a:xfrm>
              <a:off x="4582218" y="2017856"/>
              <a:ext cx="310299" cy="301657"/>
            </a:xfrm>
            <a:prstGeom prst="ellipse">
              <a:avLst/>
            </a:prstGeom>
            <a:solidFill>
              <a:srgbClr val="00B0F0"/>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endParaRPr>
            </a:p>
          </p:txBody>
        </p:sp>
        <p:cxnSp>
          <p:nvCxnSpPr>
            <p:cNvPr id="24" name="直接箭头连接符 23"/>
            <p:cNvCxnSpPr>
              <a:stCxn id="21" idx="7"/>
              <a:endCxn id="20" idx="3"/>
            </p:cNvCxnSpPr>
            <p:nvPr/>
          </p:nvCxnSpPr>
          <p:spPr>
            <a:xfrm flipV="1">
              <a:off x="2790453" y="1539525"/>
              <a:ext cx="884309" cy="522510"/>
            </a:xfrm>
            <a:prstGeom prst="straightConnector1">
              <a:avLst/>
            </a:prstGeom>
            <a:noFill/>
            <a:ln w="25400" cap="flat" cmpd="sng" algn="ctr">
              <a:solidFill>
                <a:sysClr val="windowText" lastClr="000000"/>
              </a:solidFill>
              <a:prstDash val="solid"/>
              <a:miter lim="800000"/>
              <a:tailEnd type="triangle"/>
            </a:ln>
            <a:effectLst/>
          </p:spPr>
        </p:cxnSp>
        <p:cxnSp>
          <p:nvCxnSpPr>
            <p:cNvPr id="25" name="直接箭头连接符 24"/>
            <p:cNvCxnSpPr>
              <a:stCxn id="22" idx="0"/>
              <a:endCxn id="20" idx="4"/>
            </p:cNvCxnSpPr>
            <p:nvPr/>
          </p:nvCxnSpPr>
          <p:spPr>
            <a:xfrm flipH="1" flipV="1">
              <a:off x="3784470" y="1583702"/>
              <a:ext cx="2162" cy="434155"/>
            </a:xfrm>
            <a:prstGeom prst="straightConnector1">
              <a:avLst/>
            </a:prstGeom>
            <a:noFill/>
            <a:ln w="25400" cap="flat" cmpd="sng" algn="ctr">
              <a:solidFill>
                <a:sysClr val="windowText" lastClr="000000"/>
              </a:solidFill>
              <a:prstDash val="solid"/>
              <a:miter lim="800000"/>
              <a:tailEnd type="triangle"/>
            </a:ln>
            <a:effectLst/>
          </p:spPr>
        </p:cxnSp>
        <p:cxnSp>
          <p:nvCxnSpPr>
            <p:cNvPr id="26" name="直接箭头连接符 25"/>
            <p:cNvCxnSpPr>
              <a:stCxn id="23" idx="1"/>
              <a:endCxn id="20" idx="5"/>
            </p:cNvCxnSpPr>
            <p:nvPr/>
          </p:nvCxnSpPr>
          <p:spPr>
            <a:xfrm flipH="1" flipV="1">
              <a:off x="3894177" y="1539525"/>
              <a:ext cx="733483" cy="522508"/>
            </a:xfrm>
            <a:prstGeom prst="straightConnector1">
              <a:avLst/>
            </a:prstGeom>
            <a:noFill/>
            <a:ln w="25400" cap="flat" cmpd="sng" algn="ctr">
              <a:solidFill>
                <a:sysClr val="windowText" lastClr="000000"/>
              </a:solidFill>
              <a:prstDash val="solid"/>
              <a:miter lim="800000"/>
              <a:tailEnd type="triangle"/>
            </a:ln>
            <a:effectLst/>
          </p:spPr>
        </p:cxnSp>
        <p:sp>
          <p:nvSpPr>
            <p:cNvPr id="27" name="文本框 26"/>
            <p:cNvSpPr txBox="1"/>
            <p:nvPr/>
          </p:nvSpPr>
          <p:spPr>
            <a:xfrm>
              <a:off x="2818961" y="1524002"/>
              <a:ext cx="45946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smtClean="0">
                  <a:ln>
                    <a:noFill/>
                  </a:ln>
                  <a:solidFill>
                    <a:prstClr val="black"/>
                  </a:solidFill>
                  <a:effectLst/>
                  <a:uLnTx/>
                  <a:uFillTx/>
                  <a:latin typeface="等线" panose="020F0502020204030204"/>
                  <a:ea typeface="等线" panose="02010600030101010101" pitchFamily="2" charset="-122"/>
                </a:rPr>
                <a:t>32</a:t>
              </a:r>
              <a:endParaRPr kumimoji="0" lang="zh-CN" altLang="en-US"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28" name="文本框 27"/>
            <p:cNvSpPr txBox="1"/>
            <p:nvPr/>
          </p:nvSpPr>
          <p:spPr>
            <a:xfrm>
              <a:off x="3401450" y="1625603"/>
              <a:ext cx="383020" cy="31479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42</a:t>
              </a:r>
              <a:endParaRPr kumimoji="0" lang="zh-CN" altLang="en-US"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29" name="文本框 28"/>
            <p:cNvSpPr txBox="1"/>
            <p:nvPr/>
          </p:nvSpPr>
          <p:spPr>
            <a:xfrm>
              <a:off x="4259499" y="1567463"/>
              <a:ext cx="43948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22</a:t>
              </a:r>
              <a:endParaRPr kumimoji="0" lang="zh-CN" altLang="en-US"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30" name="文本框 29"/>
            <p:cNvSpPr txBox="1"/>
            <p:nvPr/>
          </p:nvSpPr>
          <p:spPr>
            <a:xfrm>
              <a:off x="2184519" y="2351313"/>
              <a:ext cx="979330" cy="4984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600" kern="0" dirty="0" smtClean="0">
                  <a:solidFill>
                    <a:prstClr val="black"/>
                  </a:solidFill>
                  <a:latin typeface="等线" panose="020F0502020204030204"/>
                  <a:ea typeface="等线" panose="02010600030101010101" pitchFamily="2" charset="-122"/>
                </a:rPr>
                <a:t>Java Script</a:t>
              </a:r>
              <a:endParaRPr kumimoji="0" lang="zh-CN" altLang="en-US"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2 MB</a:t>
              </a:r>
              <a:endParaRPr kumimoji="0" lang="zh-CN" altLang="en-US"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31" name="文本框 30"/>
            <p:cNvSpPr txBox="1"/>
            <p:nvPr/>
          </p:nvSpPr>
          <p:spPr>
            <a:xfrm>
              <a:off x="3529078" y="2319513"/>
              <a:ext cx="67661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Font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1 MB</a:t>
              </a:r>
              <a:endParaRPr kumimoji="0" lang="zh-CN" altLang="en-US"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32" name="文本框 31"/>
            <p:cNvSpPr txBox="1"/>
            <p:nvPr/>
          </p:nvSpPr>
          <p:spPr>
            <a:xfrm>
              <a:off x="4442975" y="2319513"/>
              <a:ext cx="811493"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Image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 2 MB</a:t>
              </a:r>
              <a:endParaRPr kumimoji="0" lang="zh-CN" altLang="en-US"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grpSp>
      <p:grpSp>
        <p:nvGrpSpPr>
          <p:cNvPr id="58" name="组合 57"/>
          <p:cNvGrpSpPr/>
          <p:nvPr/>
        </p:nvGrpSpPr>
        <p:grpSpPr>
          <a:xfrm>
            <a:off x="3440264" y="4011911"/>
            <a:ext cx="8792051" cy="1956664"/>
            <a:chOff x="3440264" y="4011911"/>
            <a:chExt cx="8792051" cy="1956664"/>
          </a:xfrm>
        </p:grpSpPr>
        <p:grpSp>
          <p:nvGrpSpPr>
            <p:cNvPr id="33" name="组合 32"/>
            <p:cNvGrpSpPr/>
            <p:nvPr/>
          </p:nvGrpSpPr>
          <p:grpSpPr>
            <a:xfrm>
              <a:off x="4559900" y="4011911"/>
              <a:ext cx="7191552" cy="1956664"/>
              <a:chOff x="3640668" y="2415673"/>
              <a:chExt cx="7339227" cy="1963723"/>
            </a:xfrm>
          </p:grpSpPr>
          <p:sp>
            <p:nvSpPr>
              <p:cNvPr id="34" name="矩形 33"/>
              <p:cNvSpPr/>
              <p:nvPr/>
            </p:nvSpPr>
            <p:spPr>
              <a:xfrm>
                <a:off x="6450542" y="3339383"/>
                <a:ext cx="2823435" cy="324000"/>
              </a:xfrm>
              <a:prstGeom prst="rect">
                <a:avLst/>
              </a:prstGeom>
              <a:solidFill>
                <a:srgbClr val="00B0F0">
                  <a:alpha val="60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5" name="矩形 34"/>
              <p:cNvSpPr/>
              <p:nvPr/>
            </p:nvSpPr>
            <p:spPr>
              <a:xfrm>
                <a:off x="3640668" y="2415673"/>
                <a:ext cx="2722424" cy="383728"/>
              </a:xfrm>
              <a:prstGeom prst="rect">
                <a:avLst/>
              </a:prstGeom>
              <a:solidFill>
                <a:srgbClr val="92D050">
                  <a:alpha val="98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6" name="矩形 35"/>
              <p:cNvSpPr/>
              <p:nvPr/>
            </p:nvSpPr>
            <p:spPr>
              <a:xfrm>
                <a:off x="3640668" y="2898409"/>
                <a:ext cx="2722423" cy="462596"/>
              </a:xfrm>
              <a:prstGeom prst="rect">
                <a:avLst/>
              </a:prstGeom>
              <a:solidFill>
                <a:srgbClr val="FFC000">
                  <a:alpha val="60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7" name="矩形 36"/>
              <p:cNvSpPr/>
              <p:nvPr/>
            </p:nvSpPr>
            <p:spPr>
              <a:xfrm>
                <a:off x="3640668" y="3442337"/>
                <a:ext cx="2722423" cy="216000"/>
              </a:xfrm>
              <a:prstGeom prst="rect">
                <a:avLst/>
              </a:prstGeom>
              <a:solidFill>
                <a:srgbClr val="00B0F0">
                  <a:alpha val="60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 name="文本框 37"/>
              <p:cNvSpPr txBox="1"/>
              <p:nvPr/>
            </p:nvSpPr>
            <p:spPr>
              <a:xfrm>
                <a:off x="4426036" y="3381060"/>
                <a:ext cx="1489435" cy="338554"/>
              </a:xfrm>
              <a:prstGeom prst="rect">
                <a:avLst/>
              </a:prstGeom>
              <a:noFill/>
            </p:spPr>
            <p:txBody>
              <a:bodyPr wrap="square" rtlCol="0">
                <a:spAutoFit/>
              </a:bodyPr>
              <a:lstStyle/>
              <a:p>
                <a:r>
                  <a:rPr lang="en-US" altLang="zh-CN" sz="1600" dirty="0" smtClean="0"/>
                  <a:t>S3: 0.5MB</a:t>
                </a:r>
                <a:endParaRPr lang="zh-CN" altLang="en-US" sz="1600" dirty="0"/>
              </a:p>
            </p:txBody>
          </p:sp>
          <p:sp>
            <p:nvSpPr>
              <p:cNvPr id="39" name="文本框 38"/>
              <p:cNvSpPr txBox="1"/>
              <p:nvPr/>
            </p:nvSpPr>
            <p:spPr>
              <a:xfrm>
                <a:off x="4431499" y="2980401"/>
                <a:ext cx="1489435" cy="338554"/>
              </a:xfrm>
              <a:prstGeom prst="rect">
                <a:avLst/>
              </a:prstGeom>
              <a:noFill/>
            </p:spPr>
            <p:txBody>
              <a:bodyPr wrap="square" rtlCol="0">
                <a:spAutoFit/>
              </a:bodyPr>
              <a:lstStyle/>
              <a:p>
                <a:r>
                  <a:rPr lang="en-US" altLang="zh-CN" sz="1600" dirty="0" smtClean="0"/>
                  <a:t>S2: 1MB</a:t>
                </a:r>
                <a:endParaRPr lang="zh-CN" altLang="en-US" sz="1600" dirty="0"/>
              </a:p>
            </p:txBody>
          </p:sp>
          <p:sp>
            <p:nvSpPr>
              <p:cNvPr id="40" name="文本框 39"/>
              <p:cNvSpPr txBox="1"/>
              <p:nvPr/>
            </p:nvSpPr>
            <p:spPr>
              <a:xfrm>
                <a:off x="4431500" y="2460847"/>
                <a:ext cx="1489435" cy="338554"/>
              </a:xfrm>
              <a:prstGeom prst="rect">
                <a:avLst/>
              </a:prstGeom>
              <a:noFill/>
            </p:spPr>
            <p:txBody>
              <a:bodyPr wrap="square" rtlCol="0">
                <a:spAutoFit/>
              </a:bodyPr>
              <a:lstStyle/>
              <a:p>
                <a:r>
                  <a:rPr lang="en-US" altLang="zh-CN" sz="1600" dirty="0" smtClean="0"/>
                  <a:t>S1: 0.8MB</a:t>
                </a:r>
                <a:endParaRPr lang="zh-CN" altLang="en-US" sz="1600" dirty="0"/>
              </a:p>
            </p:txBody>
          </p:sp>
          <p:sp>
            <p:nvSpPr>
              <p:cNvPr id="41" name="矩形 40"/>
              <p:cNvSpPr/>
              <p:nvPr/>
            </p:nvSpPr>
            <p:spPr>
              <a:xfrm>
                <a:off x="6450543" y="2415673"/>
                <a:ext cx="2823434" cy="842378"/>
              </a:xfrm>
              <a:prstGeom prst="rect">
                <a:avLst/>
              </a:prstGeom>
              <a:solidFill>
                <a:srgbClr val="92D050">
                  <a:alpha val="98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2" name="文本框 41"/>
              <p:cNvSpPr txBox="1"/>
              <p:nvPr/>
            </p:nvSpPr>
            <p:spPr>
              <a:xfrm>
                <a:off x="7396915" y="2667585"/>
                <a:ext cx="1489435" cy="338554"/>
              </a:xfrm>
              <a:prstGeom prst="rect">
                <a:avLst/>
              </a:prstGeom>
              <a:noFill/>
            </p:spPr>
            <p:txBody>
              <a:bodyPr wrap="square" rtlCol="0">
                <a:spAutoFit/>
              </a:bodyPr>
              <a:lstStyle/>
              <a:p>
                <a:r>
                  <a:rPr lang="en-US" altLang="zh-CN" sz="1600" dirty="0" smtClean="0"/>
                  <a:t>S1: 1.2MB</a:t>
                </a:r>
                <a:endParaRPr lang="zh-CN" altLang="en-US" sz="1600" dirty="0"/>
              </a:p>
            </p:txBody>
          </p:sp>
          <p:sp>
            <p:nvSpPr>
              <p:cNvPr id="43" name="文本框 42"/>
              <p:cNvSpPr txBox="1"/>
              <p:nvPr/>
            </p:nvSpPr>
            <p:spPr>
              <a:xfrm>
                <a:off x="7396915" y="3332106"/>
                <a:ext cx="1559981" cy="338554"/>
              </a:xfrm>
              <a:prstGeom prst="rect">
                <a:avLst/>
              </a:prstGeom>
              <a:noFill/>
            </p:spPr>
            <p:txBody>
              <a:bodyPr wrap="square" rtlCol="0">
                <a:spAutoFit/>
              </a:bodyPr>
              <a:lstStyle/>
              <a:p>
                <a:r>
                  <a:rPr lang="en-US" altLang="zh-CN" sz="1600" dirty="0" smtClean="0"/>
                  <a:t>S3: 0.9MB</a:t>
                </a:r>
                <a:endParaRPr lang="zh-CN" altLang="en-US" sz="1600" dirty="0"/>
              </a:p>
            </p:txBody>
          </p:sp>
          <p:sp>
            <p:nvSpPr>
              <p:cNvPr id="44" name="矩形 43"/>
              <p:cNvSpPr/>
              <p:nvPr/>
            </p:nvSpPr>
            <p:spPr>
              <a:xfrm>
                <a:off x="9361429" y="2415673"/>
                <a:ext cx="1164217" cy="1247330"/>
              </a:xfrm>
              <a:prstGeom prst="rect">
                <a:avLst/>
              </a:prstGeom>
              <a:solidFill>
                <a:srgbClr val="00B0F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5" name="文本框 44"/>
              <p:cNvSpPr txBox="1"/>
              <p:nvPr/>
            </p:nvSpPr>
            <p:spPr>
              <a:xfrm>
                <a:off x="9371868" y="2867728"/>
                <a:ext cx="1294493" cy="338554"/>
              </a:xfrm>
              <a:prstGeom prst="rect">
                <a:avLst/>
              </a:prstGeom>
              <a:noFill/>
            </p:spPr>
            <p:txBody>
              <a:bodyPr wrap="square" rtlCol="0">
                <a:spAutoFit/>
              </a:bodyPr>
              <a:lstStyle/>
              <a:p>
                <a:r>
                  <a:rPr lang="en-US" altLang="zh-CN" sz="1600" dirty="0" smtClean="0"/>
                  <a:t>S3: 0.6MB</a:t>
                </a:r>
                <a:endParaRPr lang="zh-CN" altLang="en-US" sz="1600" dirty="0"/>
              </a:p>
            </p:txBody>
          </p:sp>
          <p:sp>
            <p:nvSpPr>
              <p:cNvPr id="46" name="文本框 45"/>
              <p:cNvSpPr txBox="1"/>
              <p:nvPr/>
            </p:nvSpPr>
            <p:spPr>
              <a:xfrm>
                <a:off x="6127059" y="4008732"/>
                <a:ext cx="735764" cy="370664"/>
              </a:xfrm>
              <a:prstGeom prst="rect">
                <a:avLst/>
              </a:prstGeom>
              <a:noFill/>
            </p:spPr>
            <p:txBody>
              <a:bodyPr wrap="square" rtlCol="0">
                <a:spAutoFit/>
              </a:bodyPr>
              <a:lstStyle/>
              <a:p>
                <a:r>
                  <a:rPr lang="en-US" altLang="zh-CN" dirty="0" smtClean="0"/>
                  <a:t>2.3s</a:t>
                </a:r>
                <a:endParaRPr lang="zh-CN" altLang="en-US" dirty="0"/>
              </a:p>
            </p:txBody>
          </p:sp>
          <p:sp>
            <p:nvSpPr>
              <p:cNvPr id="47" name="文本框 46"/>
              <p:cNvSpPr txBox="1"/>
              <p:nvPr/>
            </p:nvSpPr>
            <p:spPr>
              <a:xfrm>
                <a:off x="9077005" y="3997846"/>
                <a:ext cx="836587" cy="369332"/>
              </a:xfrm>
              <a:prstGeom prst="rect">
                <a:avLst/>
              </a:prstGeom>
              <a:noFill/>
            </p:spPr>
            <p:txBody>
              <a:bodyPr wrap="square" rtlCol="0">
                <a:spAutoFit/>
              </a:bodyPr>
              <a:lstStyle/>
              <a:p>
                <a:r>
                  <a:rPr lang="en-US" altLang="zh-CN" dirty="0" smtClean="0"/>
                  <a:t>4.4s</a:t>
                </a:r>
                <a:endParaRPr lang="zh-CN" altLang="en-US" dirty="0"/>
              </a:p>
            </p:txBody>
          </p:sp>
          <p:sp>
            <p:nvSpPr>
              <p:cNvPr id="48" name="文本框 47"/>
              <p:cNvSpPr txBox="1"/>
              <p:nvPr/>
            </p:nvSpPr>
            <p:spPr>
              <a:xfrm>
                <a:off x="10365009" y="3999174"/>
                <a:ext cx="614886" cy="370664"/>
              </a:xfrm>
              <a:prstGeom prst="rect">
                <a:avLst/>
              </a:prstGeom>
              <a:noFill/>
            </p:spPr>
            <p:txBody>
              <a:bodyPr wrap="square" rtlCol="0">
                <a:spAutoFit/>
              </a:bodyPr>
              <a:lstStyle/>
              <a:p>
                <a:r>
                  <a:rPr lang="en-US" altLang="zh-CN" dirty="0" smtClean="0"/>
                  <a:t>5s</a:t>
                </a:r>
                <a:endParaRPr lang="zh-CN" altLang="en-US" dirty="0"/>
              </a:p>
            </p:txBody>
          </p:sp>
        </p:grpSp>
        <p:cxnSp>
          <p:nvCxnSpPr>
            <p:cNvPr id="52" name="直接箭头连接符 51"/>
            <p:cNvCxnSpPr/>
            <p:nvPr/>
          </p:nvCxnSpPr>
          <p:spPr bwMode="auto">
            <a:xfrm>
              <a:off x="4540465" y="5481395"/>
              <a:ext cx="6988809" cy="0"/>
            </a:xfrm>
            <a:prstGeom prst="straightConnector1">
              <a:avLst/>
            </a:prstGeom>
            <a:ln w="31750">
              <a:headEnd type="none" w="med" len="med"/>
              <a:tailEnd type="triangle"/>
            </a:ln>
          </p:spPr>
          <p:style>
            <a:lnRef idx="1">
              <a:schemeClr val="dk1"/>
            </a:lnRef>
            <a:fillRef idx="0">
              <a:schemeClr val="dk1"/>
            </a:fillRef>
            <a:effectRef idx="0">
              <a:schemeClr val="dk1"/>
            </a:effectRef>
            <a:fontRef idx="minor">
              <a:schemeClr val="tx1"/>
            </a:fontRef>
          </p:style>
        </p:cxnSp>
        <p:sp>
          <p:nvSpPr>
            <p:cNvPr id="53" name="文本框 52"/>
            <p:cNvSpPr txBox="1"/>
            <p:nvPr/>
          </p:nvSpPr>
          <p:spPr>
            <a:xfrm>
              <a:off x="4449875" y="5579733"/>
              <a:ext cx="610116" cy="368004"/>
            </a:xfrm>
            <a:prstGeom prst="rect">
              <a:avLst/>
            </a:prstGeom>
            <a:noFill/>
          </p:spPr>
          <p:txBody>
            <a:bodyPr wrap="square" rtlCol="0">
              <a:spAutoFit/>
            </a:bodyPr>
            <a:lstStyle/>
            <a:p>
              <a:r>
                <a:rPr lang="en-US" altLang="zh-CN" dirty="0" smtClean="0"/>
                <a:t>0s</a:t>
              </a:r>
              <a:endParaRPr lang="zh-CN" altLang="en-US" dirty="0"/>
            </a:p>
          </p:txBody>
        </p:sp>
        <p:sp>
          <p:nvSpPr>
            <p:cNvPr id="54" name="文本框 53"/>
            <p:cNvSpPr txBox="1"/>
            <p:nvPr/>
          </p:nvSpPr>
          <p:spPr>
            <a:xfrm>
              <a:off x="11529274" y="5297393"/>
              <a:ext cx="703041" cy="368004"/>
            </a:xfrm>
            <a:prstGeom prst="rect">
              <a:avLst/>
            </a:prstGeom>
            <a:noFill/>
          </p:spPr>
          <p:txBody>
            <a:bodyPr wrap="square" rtlCol="0">
              <a:spAutoFit/>
            </a:bodyPr>
            <a:lstStyle/>
            <a:p>
              <a:r>
                <a:rPr lang="en-US" altLang="zh-CN" dirty="0" smtClean="0"/>
                <a:t>Time</a:t>
              </a:r>
              <a:endParaRPr lang="zh-CN" altLang="en-US" dirty="0"/>
            </a:p>
          </p:txBody>
        </p:sp>
        <p:sp>
          <p:nvSpPr>
            <p:cNvPr id="55" name="左大括号 54"/>
            <p:cNvSpPr/>
            <p:nvPr/>
          </p:nvSpPr>
          <p:spPr bwMode="auto">
            <a:xfrm>
              <a:off x="4256761" y="4011911"/>
              <a:ext cx="235124" cy="1229059"/>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56" name="文本框 55"/>
            <p:cNvSpPr txBox="1"/>
            <p:nvPr/>
          </p:nvSpPr>
          <p:spPr>
            <a:xfrm>
              <a:off x="3440264" y="4457163"/>
              <a:ext cx="1085466" cy="338554"/>
            </a:xfrm>
            <a:prstGeom prst="rect">
              <a:avLst/>
            </a:prstGeom>
            <a:noFill/>
          </p:spPr>
          <p:txBody>
            <a:bodyPr wrap="square" rtlCol="0">
              <a:spAutoFit/>
            </a:bodyPr>
            <a:lstStyle/>
            <a:p>
              <a:r>
                <a:rPr lang="en-US" altLang="zh-CN" sz="1600" dirty="0" smtClean="0"/>
                <a:t>1 Mbps</a:t>
              </a:r>
              <a:endParaRPr lang="zh-CN" altLang="en-US" sz="1600" dirty="0"/>
            </a:p>
          </p:txBody>
        </p:sp>
      </p:grpSp>
      <mc:AlternateContent xmlns:mc="http://schemas.openxmlformats.org/markup-compatibility/2006" xmlns:a14="http://schemas.microsoft.com/office/drawing/2010/main">
        <mc:Choice Requires="a14">
          <p:sp>
            <p:nvSpPr>
              <p:cNvPr id="59" name="文本框 58"/>
              <p:cNvSpPr txBox="1"/>
              <p:nvPr/>
            </p:nvSpPr>
            <p:spPr>
              <a:xfrm>
                <a:off x="4957745" y="3355843"/>
                <a:ext cx="2781278" cy="519758"/>
              </a:xfrm>
              <a:prstGeom prst="rect">
                <a:avLst/>
              </a:prstGeom>
              <a:noFill/>
            </p:spPr>
            <p:txBody>
              <a:bodyPr wrap="square" rtlCol="0">
                <a:spAutoFit/>
              </a:bodyPr>
              <a:lstStyle/>
              <a:p>
                <a:r>
                  <a:rPr lang="en-US" altLang="zh-CN" dirty="0" smtClean="0">
                    <a:solidFill>
                      <a:srgbClr val="FF0000"/>
                    </a:solidFill>
                  </a:rPr>
                  <a:t> </a:t>
                </a:r>
                <a14:m>
                  <m:oMath xmlns:m="http://schemas.openxmlformats.org/officeDocument/2006/math">
                    <m:r>
                      <a:rPr lang="en-US" altLang="zh-CN" b="0" i="0" smtClean="0">
                        <a:solidFill>
                          <a:srgbClr val="FF0000"/>
                        </a:solidFill>
                        <a:latin typeface="Cambria Math" panose="02040503050406030204" pitchFamily="18" charset="0"/>
                      </a:rPr>
                      <m:t>=</m:t>
                    </m:r>
                    <m:r>
                      <m:rPr>
                        <m:sty m:val="p"/>
                      </m:rPr>
                      <a:rPr lang="en-US" altLang="zh-CN" b="0" i="0" smtClean="0">
                        <a:solidFill>
                          <a:srgbClr val="FF0000"/>
                        </a:solidFill>
                        <a:latin typeface="Cambria Math" panose="02040503050406030204" pitchFamily="18" charset="0"/>
                      </a:rPr>
                      <m:t>Bandwidth</m:t>
                    </m:r>
                    <m:r>
                      <a:rPr lang="en-US" altLang="zh-CN" b="0" i="1" smtClean="0">
                        <a:solidFill>
                          <a:srgbClr val="FF0000"/>
                        </a:solidFill>
                        <a:latin typeface="Cambria Math" panose="02040503050406030204" pitchFamily="18" charset="0"/>
                        <a:ea typeface="Cambria Math" panose="02040503050406030204" pitchFamily="18" charset="0"/>
                      </a:rPr>
                      <m:t>×</m:t>
                    </m:r>
                    <m:f>
                      <m:fPr>
                        <m:ctrlPr>
                          <a:rPr lang="en-US" altLang="zh-CN" i="1" smtClean="0">
                            <a:solidFill>
                              <a:srgbClr val="FF0000"/>
                            </a:solidFill>
                            <a:latin typeface="Cambria Math" charset="0"/>
                          </a:rPr>
                        </m:ctrlPr>
                      </m:fPr>
                      <m:num>
                        <m:sSub>
                          <m:sSubPr>
                            <m:ctrlPr>
                              <a:rPr lang="en-US" altLang="zh-CN" i="1" smtClean="0">
                                <a:solidFill>
                                  <a:srgbClr val="FF0000"/>
                                </a:solidFill>
                                <a:latin typeface="Cambria Math" charset="0"/>
                              </a:rPr>
                            </m:ctrlPr>
                          </m:sSubPr>
                          <m:e>
                            <m:r>
                              <a:rPr lang="en-US" altLang="zh-CN" b="0" i="1" smtClean="0">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1</m:t>
                            </m:r>
                          </m:sub>
                        </m:sSub>
                      </m:num>
                      <m:den>
                        <m:sSub>
                          <m:sSubPr>
                            <m:ctrlPr>
                              <a:rPr lang="en-US" altLang="zh-CN" i="1">
                                <a:solidFill>
                                  <a:srgbClr val="FF0000"/>
                                </a:solidFill>
                                <a:latin typeface="Cambria Math" charset="0"/>
                              </a:rPr>
                            </m:ctrlPr>
                          </m:sSubPr>
                          <m:e>
                            <m:r>
                              <a:rPr lang="en-US" altLang="zh-CN" i="1">
                                <a:solidFill>
                                  <a:srgbClr val="FF0000"/>
                                </a:solidFill>
                                <a:latin typeface="Cambria Math" panose="02040503050406030204" pitchFamily="18" charset="0"/>
                              </a:rPr>
                              <m:t>𝑊</m:t>
                            </m:r>
                          </m:e>
                          <m:sub>
                            <m:r>
                              <a:rPr lang="en-US" altLang="zh-CN" i="1">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charset="0"/>
                              </a:rPr>
                            </m:ctrlPr>
                          </m:sSubPr>
                          <m:e>
                            <m:r>
                              <a:rPr lang="en-US" altLang="zh-CN" i="1">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charset="0"/>
                              </a:rPr>
                            </m:ctrlPr>
                          </m:sSubPr>
                          <m:e>
                            <m:r>
                              <a:rPr lang="en-US" altLang="zh-CN" i="1">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3</m:t>
                            </m:r>
                          </m:sub>
                        </m:sSub>
                      </m:den>
                    </m:f>
                  </m:oMath>
                </a14:m>
                <a:endParaRPr lang="zh-CN" altLang="en-US" dirty="0">
                  <a:solidFill>
                    <a:srgbClr val="FF0000"/>
                  </a:solidFill>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4957745" y="3355843"/>
                <a:ext cx="2781278" cy="51975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7227544" y="3311347"/>
                <a:ext cx="4419600" cy="5590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FF0000"/>
                          </a:solidFill>
                          <a:latin typeface="Cambria Math" panose="02040503050406030204" pitchFamily="18" charset="0"/>
                        </a:rPr>
                        <m:t>=1</m:t>
                      </m:r>
                      <m:r>
                        <a:rPr lang="en-US" altLang="zh-CN" sz="1600" b="0" i="1" smtClean="0">
                          <a:solidFill>
                            <a:srgbClr val="FF0000"/>
                          </a:solidFill>
                          <a:latin typeface="Cambria Math" panose="02040503050406030204" pitchFamily="18" charset="0"/>
                        </a:rPr>
                        <m:t>𝑀𝑏𝑝𝑠</m:t>
                      </m:r>
                      <m:r>
                        <a:rPr lang="en-US" altLang="zh-CN" sz="1600" b="0" i="1" smtClean="0">
                          <a:solidFill>
                            <a:srgbClr val="FF0000"/>
                          </a:solidFill>
                          <a:latin typeface="Cambria Math" panose="02040503050406030204" pitchFamily="18" charset="0"/>
                          <a:ea typeface="Cambria Math" panose="02040503050406030204" pitchFamily="18" charset="0"/>
                        </a:rPr>
                        <m:t>×</m:t>
                      </m:r>
                      <m:f>
                        <m:fPr>
                          <m:ctrlPr>
                            <a:rPr lang="en-US" altLang="zh-CN" sz="1600" i="1">
                              <a:solidFill>
                                <a:srgbClr val="FF0000"/>
                              </a:solidFill>
                              <a:latin typeface="Cambria Math" charset="0"/>
                            </a:rPr>
                          </m:ctrlPr>
                        </m:fPr>
                        <m:num>
                          <m:r>
                            <a:rPr lang="en-US" altLang="zh-CN" sz="1600" b="0" i="1" smtClean="0">
                              <a:solidFill>
                                <a:srgbClr val="FF0000"/>
                              </a:solidFill>
                              <a:latin typeface="Cambria Math" panose="02040503050406030204" pitchFamily="18" charset="0"/>
                            </a:rPr>
                            <m:t>32</m:t>
                          </m:r>
                        </m:num>
                        <m:den>
                          <m:r>
                            <a:rPr lang="en-US" altLang="zh-CN" sz="1600" b="0" i="1" smtClean="0">
                              <a:solidFill>
                                <a:srgbClr val="FF0000"/>
                              </a:solidFill>
                              <a:latin typeface="Cambria Math" panose="02040503050406030204" pitchFamily="18" charset="0"/>
                            </a:rPr>
                            <m:t>32</m:t>
                          </m:r>
                          <m:r>
                            <a:rPr lang="en-US" altLang="zh-CN" sz="1600" i="1">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42</m:t>
                          </m:r>
                          <m:r>
                            <a:rPr lang="en-US" altLang="zh-CN" sz="1600" i="1">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22</m:t>
                          </m:r>
                        </m:den>
                      </m:f>
                      <m:r>
                        <a:rPr lang="en-US" altLang="zh-CN" sz="1600" b="0" i="1" smtClean="0">
                          <a:solidFill>
                            <a:srgbClr val="FF0000"/>
                          </a:solidFill>
                          <a:latin typeface="Cambria Math" panose="02040503050406030204" pitchFamily="18" charset="0"/>
                        </a:rPr>
                        <m:t>=0.33</m:t>
                      </m:r>
                      <m:r>
                        <a:rPr lang="en-US" altLang="zh-CN" sz="1600" b="0" i="1" smtClean="0">
                          <a:solidFill>
                            <a:srgbClr val="FF0000"/>
                          </a:solidFill>
                          <a:latin typeface="Cambria Math" panose="02040503050406030204" pitchFamily="18" charset="0"/>
                        </a:rPr>
                        <m:t>𝑀𝑏𝑝𝑠</m:t>
                      </m:r>
                    </m:oMath>
                  </m:oMathPara>
                </a14:m>
                <a:endParaRPr lang="zh-CN" altLang="en-US" sz="1600" dirty="0">
                  <a:solidFill>
                    <a:srgbClr val="FF0000"/>
                  </a:solidFill>
                </a:endParaRPr>
              </a:p>
            </p:txBody>
          </p:sp>
        </mc:Choice>
        <mc:Fallback xmlns="">
          <p:sp>
            <p:nvSpPr>
              <p:cNvPr id="60" name="文本框 59"/>
              <p:cNvSpPr txBox="1">
                <a:spLocks noRot="1" noChangeAspect="1" noMove="1" noResize="1" noEditPoints="1" noAdjustHandles="1" noChangeArrowheads="1" noChangeShapeType="1" noTextEdit="1"/>
              </p:cNvSpPr>
              <p:nvPr/>
            </p:nvSpPr>
            <p:spPr>
              <a:xfrm>
                <a:off x="7227544" y="3311347"/>
                <a:ext cx="4419600" cy="559064"/>
              </a:xfrm>
              <a:prstGeom prst="rect">
                <a:avLst/>
              </a:prstGeom>
              <a:blipFill>
                <a:blip r:embed="rId4"/>
                <a:stretch>
                  <a:fillRect/>
                </a:stretch>
              </a:blipFill>
            </p:spPr>
            <p:txBody>
              <a:bodyPr/>
              <a:lstStyle/>
              <a:p>
                <a:r>
                  <a:rPr lang="zh-CN" altLang="en-US">
                    <a:noFill/>
                  </a:rPr>
                  <a:t> </a:t>
                </a:r>
              </a:p>
            </p:txBody>
          </p:sp>
        </mc:Fallback>
      </mc:AlternateContent>
      <p:sp>
        <p:nvSpPr>
          <p:cNvPr id="61" name="文本框 60"/>
          <p:cNvSpPr txBox="1"/>
          <p:nvPr/>
        </p:nvSpPr>
        <p:spPr>
          <a:xfrm>
            <a:off x="5247852" y="3000169"/>
            <a:ext cx="3224048" cy="369332"/>
          </a:xfrm>
          <a:prstGeom prst="rect">
            <a:avLst/>
          </a:prstGeom>
          <a:noFill/>
        </p:spPr>
        <p:txBody>
          <a:bodyPr wrap="square" rtlCol="0">
            <a:spAutoFit/>
          </a:bodyPr>
          <a:lstStyle/>
          <a:p>
            <a:r>
              <a:rPr lang="en-US" altLang="zh-CN" dirty="0" smtClean="0">
                <a:solidFill>
                  <a:srgbClr val="FF0000"/>
                </a:solidFill>
              </a:rPr>
              <a:t>Bandwidth allocated to </a:t>
            </a:r>
            <a:r>
              <a:rPr lang="en-US" altLang="zh-CN" dirty="0">
                <a:solidFill>
                  <a:srgbClr val="FF0000"/>
                </a:solidFill>
              </a:rPr>
              <a:t>S</a:t>
            </a:r>
            <a:r>
              <a:rPr lang="en-US" altLang="zh-CN" dirty="0" smtClean="0">
                <a:solidFill>
                  <a:srgbClr val="FF0000"/>
                </a:solidFill>
              </a:rPr>
              <a:t>1</a:t>
            </a:r>
            <a:endParaRPr lang="zh-CN" altLang="en-US" dirty="0">
              <a:solidFill>
                <a:srgbClr val="FF0000"/>
              </a:solidFill>
            </a:endParaRPr>
          </a:p>
        </p:txBody>
      </p:sp>
    </p:spTree>
    <p:extLst>
      <p:ext uri="{BB962C8B-B14F-4D97-AF65-F5344CB8AC3E}">
        <p14:creationId xmlns:p14="http://schemas.microsoft.com/office/powerpoint/2010/main" val="3129922403"/>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9" grpId="0"/>
      <p:bldP spid="60"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Exclusive delivery</a:t>
            </a:r>
          </a:p>
        </p:txBody>
      </p:sp>
      <p:sp>
        <p:nvSpPr>
          <p:cNvPr id="3" name="内容占位符 2"/>
          <p:cNvSpPr>
            <a:spLocks noGrp="1"/>
          </p:cNvSpPr>
          <p:nvPr>
            <p:ph idx="1"/>
          </p:nvPr>
        </p:nvSpPr>
        <p:spPr>
          <a:xfrm>
            <a:off x="304800" y="899208"/>
            <a:ext cx="11599333" cy="970042"/>
          </a:xfrm>
        </p:spPr>
        <p:txBody>
          <a:bodyPr/>
          <a:lstStyle/>
          <a:p>
            <a:endParaRPr lang="en-US" altLang="zh-CN" dirty="0"/>
          </a:p>
        </p:txBody>
      </p:sp>
      <p:grpSp>
        <p:nvGrpSpPr>
          <p:cNvPr id="5" name="组合 4"/>
          <p:cNvGrpSpPr/>
          <p:nvPr/>
        </p:nvGrpSpPr>
        <p:grpSpPr>
          <a:xfrm>
            <a:off x="1586593" y="1809847"/>
            <a:ext cx="8792051" cy="1792072"/>
            <a:chOff x="1586593" y="1809847"/>
            <a:chExt cx="8792051" cy="1792072"/>
          </a:xfrm>
        </p:grpSpPr>
        <p:sp>
          <p:nvSpPr>
            <p:cNvPr id="40" name="矩形 39"/>
            <p:cNvSpPr/>
            <p:nvPr/>
          </p:nvSpPr>
          <p:spPr>
            <a:xfrm>
              <a:off x="5459565" y="2730237"/>
              <a:ext cx="2766624" cy="322835"/>
            </a:xfrm>
            <a:prstGeom prst="rect">
              <a:avLst/>
            </a:prstGeom>
            <a:solidFill>
              <a:srgbClr val="00B0F0">
                <a:alpha val="60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1" name="矩形 40"/>
            <p:cNvSpPr/>
            <p:nvPr/>
          </p:nvSpPr>
          <p:spPr>
            <a:xfrm>
              <a:off x="2706229" y="1809847"/>
              <a:ext cx="2667645" cy="382349"/>
            </a:xfrm>
            <a:prstGeom prst="rect">
              <a:avLst/>
            </a:prstGeom>
            <a:solidFill>
              <a:srgbClr val="92D050">
                <a:alpha val="98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2" name="矩形 41"/>
            <p:cNvSpPr/>
            <p:nvPr/>
          </p:nvSpPr>
          <p:spPr>
            <a:xfrm>
              <a:off x="2706229" y="2290848"/>
              <a:ext cx="2667644" cy="460933"/>
            </a:xfrm>
            <a:prstGeom prst="rect">
              <a:avLst/>
            </a:prstGeom>
            <a:solidFill>
              <a:srgbClr val="FFC000">
                <a:alpha val="60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3" name="矩形 42"/>
            <p:cNvSpPr/>
            <p:nvPr/>
          </p:nvSpPr>
          <p:spPr>
            <a:xfrm>
              <a:off x="2706229" y="2832820"/>
              <a:ext cx="2667644" cy="215224"/>
            </a:xfrm>
            <a:prstGeom prst="rect">
              <a:avLst/>
            </a:prstGeom>
            <a:solidFill>
              <a:srgbClr val="00B0F0">
                <a:alpha val="60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 name="文本框 43"/>
            <p:cNvSpPr txBox="1"/>
            <p:nvPr/>
          </p:nvSpPr>
          <p:spPr>
            <a:xfrm>
              <a:off x="3475794" y="2771764"/>
              <a:ext cx="1459466" cy="337337"/>
            </a:xfrm>
            <a:prstGeom prst="rect">
              <a:avLst/>
            </a:prstGeom>
            <a:noFill/>
          </p:spPr>
          <p:txBody>
            <a:bodyPr wrap="square" rtlCol="0">
              <a:spAutoFit/>
            </a:bodyPr>
            <a:lstStyle/>
            <a:p>
              <a:r>
                <a:rPr lang="en-US" altLang="zh-CN" sz="1600" dirty="0" smtClean="0"/>
                <a:t>S3: 0.5MB</a:t>
              </a:r>
              <a:endParaRPr lang="zh-CN" altLang="en-US" sz="1600" dirty="0"/>
            </a:p>
          </p:txBody>
        </p:sp>
        <p:sp>
          <p:nvSpPr>
            <p:cNvPr id="45" name="文本框 44"/>
            <p:cNvSpPr txBox="1"/>
            <p:nvPr/>
          </p:nvSpPr>
          <p:spPr>
            <a:xfrm>
              <a:off x="3481147" y="2372545"/>
              <a:ext cx="1459466" cy="337337"/>
            </a:xfrm>
            <a:prstGeom prst="rect">
              <a:avLst/>
            </a:prstGeom>
            <a:noFill/>
          </p:spPr>
          <p:txBody>
            <a:bodyPr wrap="square" rtlCol="0">
              <a:spAutoFit/>
            </a:bodyPr>
            <a:lstStyle/>
            <a:p>
              <a:r>
                <a:rPr lang="en-US" altLang="zh-CN" sz="1600" dirty="0" smtClean="0"/>
                <a:t>S2: 1MB</a:t>
              </a:r>
              <a:endParaRPr lang="zh-CN" altLang="en-US" sz="1600" dirty="0"/>
            </a:p>
          </p:txBody>
        </p:sp>
        <p:sp>
          <p:nvSpPr>
            <p:cNvPr id="46" name="文本框 45"/>
            <p:cNvSpPr txBox="1"/>
            <p:nvPr/>
          </p:nvSpPr>
          <p:spPr>
            <a:xfrm>
              <a:off x="3481148" y="1854859"/>
              <a:ext cx="1459466" cy="337337"/>
            </a:xfrm>
            <a:prstGeom prst="rect">
              <a:avLst/>
            </a:prstGeom>
            <a:noFill/>
          </p:spPr>
          <p:txBody>
            <a:bodyPr wrap="square" rtlCol="0">
              <a:spAutoFit/>
            </a:bodyPr>
            <a:lstStyle/>
            <a:p>
              <a:r>
                <a:rPr lang="en-US" altLang="zh-CN" sz="1600" dirty="0" smtClean="0"/>
                <a:t>S1: 0.8MB</a:t>
              </a:r>
              <a:endParaRPr lang="zh-CN" altLang="en-US" sz="1600" dirty="0"/>
            </a:p>
          </p:txBody>
        </p:sp>
        <p:sp>
          <p:nvSpPr>
            <p:cNvPr id="47" name="矩形 46"/>
            <p:cNvSpPr/>
            <p:nvPr/>
          </p:nvSpPr>
          <p:spPr>
            <a:xfrm>
              <a:off x="5459566" y="1809847"/>
              <a:ext cx="2766623" cy="839350"/>
            </a:xfrm>
            <a:prstGeom prst="rect">
              <a:avLst/>
            </a:prstGeom>
            <a:solidFill>
              <a:srgbClr val="92D050">
                <a:alpha val="98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8" name="文本框 47"/>
            <p:cNvSpPr txBox="1"/>
            <p:nvPr/>
          </p:nvSpPr>
          <p:spPr>
            <a:xfrm>
              <a:off x="6386895" y="2060853"/>
              <a:ext cx="1459466" cy="337337"/>
            </a:xfrm>
            <a:prstGeom prst="rect">
              <a:avLst/>
            </a:prstGeom>
            <a:noFill/>
          </p:spPr>
          <p:txBody>
            <a:bodyPr wrap="square" rtlCol="0">
              <a:spAutoFit/>
            </a:bodyPr>
            <a:lstStyle/>
            <a:p>
              <a:r>
                <a:rPr lang="en-US" altLang="zh-CN" sz="1600" dirty="0" smtClean="0"/>
                <a:t>S1: 1.2MB</a:t>
              </a:r>
              <a:endParaRPr lang="zh-CN" altLang="en-US" sz="1600" dirty="0"/>
            </a:p>
          </p:txBody>
        </p:sp>
        <p:sp>
          <p:nvSpPr>
            <p:cNvPr id="49" name="文本框 48"/>
            <p:cNvSpPr txBox="1"/>
            <p:nvPr/>
          </p:nvSpPr>
          <p:spPr>
            <a:xfrm>
              <a:off x="6386895" y="2722986"/>
              <a:ext cx="1528592" cy="337337"/>
            </a:xfrm>
            <a:prstGeom prst="rect">
              <a:avLst/>
            </a:prstGeom>
            <a:noFill/>
          </p:spPr>
          <p:txBody>
            <a:bodyPr wrap="square" rtlCol="0">
              <a:spAutoFit/>
            </a:bodyPr>
            <a:lstStyle/>
            <a:p>
              <a:r>
                <a:rPr lang="en-US" altLang="zh-CN" sz="1600" dirty="0" smtClean="0"/>
                <a:t>S3: 0.9MB</a:t>
              </a:r>
              <a:endParaRPr lang="zh-CN" altLang="en-US" sz="1600" dirty="0"/>
            </a:p>
          </p:txBody>
        </p:sp>
        <p:sp>
          <p:nvSpPr>
            <p:cNvPr id="50" name="矩形 49"/>
            <p:cNvSpPr/>
            <p:nvPr/>
          </p:nvSpPr>
          <p:spPr>
            <a:xfrm>
              <a:off x="8311881" y="1809847"/>
              <a:ext cx="1140791" cy="1242846"/>
            </a:xfrm>
            <a:prstGeom prst="rect">
              <a:avLst/>
            </a:prstGeom>
            <a:solidFill>
              <a:srgbClr val="00B0F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51" name="文本框 50"/>
            <p:cNvSpPr txBox="1"/>
            <p:nvPr/>
          </p:nvSpPr>
          <p:spPr>
            <a:xfrm>
              <a:off x="8322110" y="2260277"/>
              <a:ext cx="1268446" cy="337337"/>
            </a:xfrm>
            <a:prstGeom prst="rect">
              <a:avLst/>
            </a:prstGeom>
            <a:noFill/>
          </p:spPr>
          <p:txBody>
            <a:bodyPr wrap="square" rtlCol="0">
              <a:spAutoFit/>
            </a:bodyPr>
            <a:lstStyle/>
            <a:p>
              <a:r>
                <a:rPr lang="en-US" altLang="zh-CN" sz="1600" dirty="0" smtClean="0"/>
                <a:t>S3: 0.6MB</a:t>
              </a:r>
              <a:endParaRPr lang="zh-CN" altLang="en-US" sz="1600" dirty="0"/>
            </a:p>
          </p:txBody>
        </p:sp>
        <p:sp>
          <p:nvSpPr>
            <p:cNvPr id="52" name="文本框 51"/>
            <p:cNvSpPr txBox="1"/>
            <p:nvPr/>
          </p:nvSpPr>
          <p:spPr>
            <a:xfrm>
              <a:off x="5142591" y="3232587"/>
              <a:ext cx="720959" cy="369332"/>
            </a:xfrm>
            <a:prstGeom prst="rect">
              <a:avLst/>
            </a:prstGeom>
            <a:noFill/>
          </p:spPr>
          <p:txBody>
            <a:bodyPr wrap="square" rtlCol="0">
              <a:spAutoFit/>
            </a:bodyPr>
            <a:lstStyle/>
            <a:p>
              <a:r>
                <a:rPr lang="en-US" altLang="zh-CN" dirty="0" smtClean="0"/>
                <a:t>2.3s</a:t>
              </a:r>
              <a:endParaRPr lang="zh-CN" altLang="en-US" dirty="0"/>
            </a:p>
          </p:txBody>
        </p:sp>
        <p:sp>
          <p:nvSpPr>
            <p:cNvPr id="53" name="文本框 52"/>
            <p:cNvSpPr txBox="1"/>
            <p:nvPr/>
          </p:nvSpPr>
          <p:spPr>
            <a:xfrm>
              <a:off x="8033180" y="3221741"/>
              <a:ext cx="819754" cy="368004"/>
            </a:xfrm>
            <a:prstGeom prst="rect">
              <a:avLst/>
            </a:prstGeom>
            <a:noFill/>
          </p:spPr>
          <p:txBody>
            <a:bodyPr wrap="square" rtlCol="0">
              <a:spAutoFit/>
            </a:bodyPr>
            <a:lstStyle/>
            <a:p>
              <a:r>
                <a:rPr lang="en-US" altLang="zh-CN" dirty="0" smtClean="0"/>
                <a:t>4.4s</a:t>
              </a:r>
              <a:endParaRPr lang="zh-CN" altLang="en-US" dirty="0"/>
            </a:p>
          </p:txBody>
        </p:sp>
        <p:sp>
          <p:nvSpPr>
            <p:cNvPr id="54" name="文本框 53"/>
            <p:cNvSpPr txBox="1"/>
            <p:nvPr/>
          </p:nvSpPr>
          <p:spPr>
            <a:xfrm>
              <a:off x="9295267" y="3223064"/>
              <a:ext cx="602514" cy="369332"/>
            </a:xfrm>
            <a:prstGeom prst="rect">
              <a:avLst/>
            </a:prstGeom>
            <a:noFill/>
          </p:spPr>
          <p:txBody>
            <a:bodyPr wrap="square" rtlCol="0">
              <a:spAutoFit/>
            </a:bodyPr>
            <a:lstStyle/>
            <a:p>
              <a:r>
                <a:rPr lang="en-US" altLang="zh-CN" dirty="0" smtClean="0"/>
                <a:t>5s</a:t>
              </a:r>
              <a:endParaRPr lang="zh-CN" altLang="en-US" dirty="0"/>
            </a:p>
          </p:txBody>
        </p:sp>
        <p:cxnSp>
          <p:nvCxnSpPr>
            <p:cNvPr id="35" name="直接箭头连接符 34"/>
            <p:cNvCxnSpPr/>
            <p:nvPr/>
          </p:nvCxnSpPr>
          <p:spPr bwMode="auto">
            <a:xfrm>
              <a:off x="2686794" y="3224467"/>
              <a:ext cx="6988809" cy="0"/>
            </a:xfrm>
            <a:prstGeom prst="straightConnector1">
              <a:avLst/>
            </a:prstGeom>
            <a:ln w="31750">
              <a:headEnd type="none" w="med" len="med"/>
              <a:tailEnd type="triangle"/>
            </a:ln>
          </p:spPr>
          <p:style>
            <a:lnRef idx="1">
              <a:schemeClr val="dk1"/>
            </a:lnRef>
            <a:fillRef idx="0">
              <a:schemeClr val="dk1"/>
            </a:fillRef>
            <a:effectRef idx="0">
              <a:schemeClr val="dk1"/>
            </a:effectRef>
            <a:fontRef idx="minor">
              <a:schemeClr val="tx1"/>
            </a:fontRef>
          </p:style>
        </p:cxnSp>
        <p:sp>
          <p:nvSpPr>
            <p:cNvPr id="36" name="文本框 35"/>
            <p:cNvSpPr txBox="1"/>
            <p:nvPr/>
          </p:nvSpPr>
          <p:spPr>
            <a:xfrm>
              <a:off x="2596204" y="3213077"/>
              <a:ext cx="610116" cy="368004"/>
            </a:xfrm>
            <a:prstGeom prst="rect">
              <a:avLst/>
            </a:prstGeom>
            <a:noFill/>
          </p:spPr>
          <p:txBody>
            <a:bodyPr wrap="square" rtlCol="0">
              <a:spAutoFit/>
            </a:bodyPr>
            <a:lstStyle/>
            <a:p>
              <a:r>
                <a:rPr lang="en-US" altLang="zh-CN" dirty="0" smtClean="0"/>
                <a:t>0s</a:t>
              </a:r>
              <a:endParaRPr lang="zh-CN" altLang="en-US" dirty="0"/>
            </a:p>
          </p:txBody>
        </p:sp>
        <p:sp>
          <p:nvSpPr>
            <p:cNvPr id="37" name="文本框 36"/>
            <p:cNvSpPr txBox="1"/>
            <p:nvPr/>
          </p:nvSpPr>
          <p:spPr>
            <a:xfrm>
              <a:off x="9675603" y="3040465"/>
              <a:ext cx="703041" cy="368004"/>
            </a:xfrm>
            <a:prstGeom prst="rect">
              <a:avLst/>
            </a:prstGeom>
            <a:noFill/>
          </p:spPr>
          <p:txBody>
            <a:bodyPr wrap="square" rtlCol="0">
              <a:spAutoFit/>
            </a:bodyPr>
            <a:lstStyle/>
            <a:p>
              <a:r>
                <a:rPr lang="en-US" altLang="zh-CN" dirty="0" smtClean="0"/>
                <a:t>Time</a:t>
              </a:r>
              <a:endParaRPr lang="zh-CN" altLang="en-US" dirty="0"/>
            </a:p>
          </p:txBody>
        </p:sp>
        <p:sp>
          <p:nvSpPr>
            <p:cNvPr id="38" name="左大括号 37"/>
            <p:cNvSpPr/>
            <p:nvPr/>
          </p:nvSpPr>
          <p:spPr bwMode="auto">
            <a:xfrm>
              <a:off x="2403090" y="1809847"/>
              <a:ext cx="235124" cy="1229059"/>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39" name="文本框 38"/>
            <p:cNvSpPr txBox="1"/>
            <p:nvPr/>
          </p:nvSpPr>
          <p:spPr>
            <a:xfrm>
              <a:off x="1586593" y="2255099"/>
              <a:ext cx="1085466" cy="338554"/>
            </a:xfrm>
            <a:prstGeom prst="rect">
              <a:avLst/>
            </a:prstGeom>
            <a:noFill/>
          </p:spPr>
          <p:txBody>
            <a:bodyPr wrap="square" rtlCol="0">
              <a:spAutoFit/>
            </a:bodyPr>
            <a:lstStyle/>
            <a:p>
              <a:r>
                <a:rPr lang="en-US" altLang="zh-CN" sz="1600" dirty="0" smtClean="0"/>
                <a:t>1 Mbps</a:t>
              </a:r>
              <a:endParaRPr lang="zh-CN" altLang="en-US" sz="1600" dirty="0"/>
            </a:p>
          </p:txBody>
        </p:sp>
      </p:grpSp>
      <p:grpSp>
        <p:nvGrpSpPr>
          <p:cNvPr id="4" name="组合 3"/>
          <p:cNvGrpSpPr/>
          <p:nvPr/>
        </p:nvGrpSpPr>
        <p:grpSpPr>
          <a:xfrm>
            <a:off x="1591930" y="3872126"/>
            <a:ext cx="8789000" cy="1769815"/>
            <a:chOff x="1591930" y="3872126"/>
            <a:chExt cx="8789000" cy="1769815"/>
          </a:xfrm>
        </p:grpSpPr>
        <p:sp>
          <p:nvSpPr>
            <p:cNvPr id="21" name="矩形 20"/>
            <p:cNvSpPr/>
            <p:nvPr/>
          </p:nvSpPr>
          <p:spPr>
            <a:xfrm>
              <a:off x="2698693" y="3872185"/>
              <a:ext cx="1418735" cy="1243584"/>
            </a:xfrm>
            <a:prstGeom prst="rect">
              <a:avLst/>
            </a:prstGeom>
            <a:solidFill>
              <a:srgbClr val="FFC00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2" name="矩形 21"/>
            <p:cNvSpPr/>
            <p:nvPr/>
          </p:nvSpPr>
          <p:spPr>
            <a:xfrm>
              <a:off x="4216690" y="3872185"/>
              <a:ext cx="2715618" cy="1243584"/>
            </a:xfrm>
            <a:prstGeom prst="rect">
              <a:avLst/>
            </a:prstGeom>
            <a:solidFill>
              <a:srgbClr val="92D050">
                <a:alpha val="98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3" name="矩形 22"/>
            <p:cNvSpPr/>
            <p:nvPr/>
          </p:nvSpPr>
          <p:spPr>
            <a:xfrm>
              <a:off x="7030447" y="3872185"/>
              <a:ext cx="2437638" cy="1243584"/>
            </a:xfrm>
            <a:prstGeom prst="rect">
              <a:avLst/>
            </a:prstGeom>
            <a:solidFill>
              <a:srgbClr val="00B0F0">
                <a:alpha val="60000"/>
              </a:srgb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b="1" dirty="0"/>
            </a:p>
          </p:txBody>
        </p:sp>
        <p:sp>
          <p:nvSpPr>
            <p:cNvPr id="24" name="文本框 23"/>
            <p:cNvSpPr txBox="1"/>
            <p:nvPr/>
          </p:nvSpPr>
          <p:spPr>
            <a:xfrm>
              <a:off x="5211104" y="4294371"/>
              <a:ext cx="956435" cy="334482"/>
            </a:xfrm>
            <a:prstGeom prst="rect">
              <a:avLst/>
            </a:prstGeom>
            <a:noFill/>
          </p:spPr>
          <p:txBody>
            <a:bodyPr wrap="square" rtlCol="0">
              <a:spAutoFit/>
            </a:bodyPr>
            <a:lstStyle/>
            <a:p>
              <a:r>
                <a:rPr lang="en-US" altLang="zh-CN" sz="1600" dirty="0" smtClean="0"/>
                <a:t>S1: </a:t>
              </a:r>
              <a:r>
                <a:rPr lang="en-US" altLang="zh-CN" sz="1600" dirty="0"/>
                <a:t>2</a:t>
              </a:r>
              <a:r>
                <a:rPr lang="en-US" altLang="zh-CN" sz="1600" dirty="0" smtClean="0"/>
                <a:t>MB</a:t>
              </a:r>
              <a:endParaRPr lang="zh-CN" altLang="en-US" sz="1600" dirty="0"/>
            </a:p>
          </p:txBody>
        </p:sp>
        <p:sp>
          <p:nvSpPr>
            <p:cNvPr id="25" name="文本框 24"/>
            <p:cNvSpPr txBox="1"/>
            <p:nvPr/>
          </p:nvSpPr>
          <p:spPr>
            <a:xfrm>
              <a:off x="7952638" y="4289832"/>
              <a:ext cx="1145712" cy="334482"/>
            </a:xfrm>
            <a:prstGeom prst="rect">
              <a:avLst/>
            </a:prstGeom>
            <a:noFill/>
          </p:spPr>
          <p:txBody>
            <a:bodyPr wrap="square" rtlCol="0">
              <a:spAutoFit/>
            </a:bodyPr>
            <a:lstStyle/>
            <a:p>
              <a:r>
                <a:rPr lang="en-US" altLang="zh-CN" sz="1600" dirty="0" smtClean="0"/>
                <a:t>S3: 2MB</a:t>
              </a:r>
              <a:endParaRPr lang="zh-CN" altLang="en-US" sz="1600" dirty="0"/>
            </a:p>
          </p:txBody>
        </p:sp>
        <p:sp>
          <p:nvSpPr>
            <p:cNvPr id="26" name="文本框 25"/>
            <p:cNvSpPr txBox="1"/>
            <p:nvPr/>
          </p:nvSpPr>
          <p:spPr>
            <a:xfrm>
              <a:off x="9307729" y="5275199"/>
              <a:ext cx="456031" cy="364889"/>
            </a:xfrm>
            <a:prstGeom prst="rect">
              <a:avLst/>
            </a:prstGeom>
            <a:noFill/>
          </p:spPr>
          <p:txBody>
            <a:bodyPr wrap="square" rtlCol="0">
              <a:spAutoFit/>
            </a:bodyPr>
            <a:lstStyle/>
            <a:p>
              <a:r>
                <a:rPr lang="en-US" altLang="zh-CN" dirty="0"/>
                <a:t>5</a:t>
              </a:r>
              <a:r>
                <a:rPr lang="en-US" altLang="zh-CN" dirty="0" smtClean="0"/>
                <a:t>s</a:t>
              </a:r>
              <a:endParaRPr lang="zh-CN" altLang="en-US" dirty="0"/>
            </a:p>
          </p:txBody>
        </p:sp>
        <p:sp>
          <p:nvSpPr>
            <p:cNvPr id="27" name="文本框 26"/>
            <p:cNvSpPr txBox="1"/>
            <p:nvPr/>
          </p:nvSpPr>
          <p:spPr>
            <a:xfrm>
              <a:off x="6778749" y="5275199"/>
              <a:ext cx="456031" cy="364889"/>
            </a:xfrm>
            <a:prstGeom prst="rect">
              <a:avLst/>
            </a:prstGeom>
            <a:noFill/>
          </p:spPr>
          <p:txBody>
            <a:bodyPr wrap="square" rtlCol="0">
              <a:spAutoFit/>
            </a:bodyPr>
            <a:lstStyle/>
            <a:p>
              <a:r>
                <a:rPr lang="en-US" altLang="zh-CN" dirty="0"/>
                <a:t>3</a:t>
              </a:r>
              <a:r>
                <a:rPr lang="en-US" altLang="zh-CN" dirty="0" smtClean="0"/>
                <a:t>s</a:t>
              </a:r>
              <a:endParaRPr lang="zh-CN" altLang="en-US" dirty="0"/>
            </a:p>
          </p:txBody>
        </p:sp>
        <p:sp>
          <p:nvSpPr>
            <p:cNvPr id="28" name="文本框 27"/>
            <p:cNvSpPr txBox="1"/>
            <p:nvPr/>
          </p:nvSpPr>
          <p:spPr>
            <a:xfrm>
              <a:off x="2982687" y="4294371"/>
              <a:ext cx="917899" cy="334482"/>
            </a:xfrm>
            <a:prstGeom prst="rect">
              <a:avLst/>
            </a:prstGeom>
            <a:noFill/>
          </p:spPr>
          <p:txBody>
            <a:bodyPr wrap="square" rtlCol="0">
              <a:spAutoFit/>
            </a:bodyPr>
            <a:lstStyle/>
            <a:p>
              <a:r>
                <a:rPr lang="en-US" altLang="zh-CN" sz="1600" smtClean="0"/>
                <a:t>S2: 1MB</a:t>
              </a:r>
              <a:endParaRPr lang="zh-CN" altLang="en-US" sz="1600" dirty="0"/>
            </a:p>
          </p:txBody>
        </p:sp>
        <p:sp>
          <p:nvSpPr>
            <p:cNvPr id="29" name="文本框 28"/>
            <p:cNvSpPr txBox="1"/>
            <p:nvPr/>
          </p:nvSpPr>
          <p:spPr>
            <a:xfrm>
              <a:off x="3936110" y="5277052"/>
              <a:ext cx="741487" cy="364889"/>
            </a:xfrm>
            <a:prstGeom prst="rect">
              <a:avLst/>
            </a:prstGeom>
            <a:noFill/>
          </p:spPr>
          <p:txBody>
            <a:bodyPr wrap="square" rtlCol="0">
              <a:spAutoFit/>
            </a:bodyPr>
            <a:lstStyle/>
            <a:p>
              <a:r>
                <a:rPr lang="en-US" altLang="zh-CN" dirty="0"/>
                <a:t>1</a:t>
              </a:r>
              <a:r>
                <a:rPr lang="en-US" altLang="zh-CN" dirty="0" smtClean="0"/>
                <a:t>s</a:t>
              </a:r>
              <a:endParaRPr lang="zh-CN" altLang="en-US" dirty="0"/>
            </a:p>
          </p:txBody>
        </p:sp>
        <p:sp>
          <p:nvSpPr>
            <p:cNvPr id="56" name="左大括号 55"/>
            <p:cNvSpPr/>
            <p:nvPr/>
          </p:nvSpPr>
          <p:spPr bwMode="auto">
            <a:xfrm>
              <a:off x="2408427" y="3872126"/>
              <a:ext cx="235124" cy="1229059"/>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57" name="文本框 56"/>
            <p:cNvSpPr txBox="1"/>
            <p:nvPr/>
          </p:nvSpPr>
          <p:spPr>
            <a:xfrm>
              <a:off x="1591930" y="4317378"/>
              <a:ext cx="1085466" cy="338554"/>
            </a:xfrm>
            <a:prstGeom prst="rect">
              <a:avLst/>
            </a:prstGeom>
            <a:noFill/>
          </p:spPr>
          <p:txBody>
            <a:bodyPr wrap="square" rtlCol="0">
              <a:spAutoFit/>
            </a:bodyPr>
            <a:lstStyle/>
            <a:p>
              <a:r>
                <a:rPr lang="en-US" altLang="zh-CN" sz="1600" dirty="0" smtClean="0"/>
                <a:t>1 Mbps</a:t>
              </a:r>
              <a:endParaRPr lang="zh-CN" altLang="en-US" sz="1600" dirty="0"/>
            </a:p>
          </p:txBody>
        </p:sp>
        <p:cxnSp>
          <p:nvCxnSpPr>
            <p:cNvPr id="58" name="直接箭头连接符 57"/>
            <p:cNvCxnSpPr/>
            <p:nvPr/>
          </p:nvCxnSpPr>
          <p:spPr bwMode="auto">
            <a:xfrm>
              <a:off x="2686110" y="5273800"/>
              <a:ext cx="6988809" cy="0"/>
            </a:xfrm>
            <a:prstGeom prst="straightConnector1">
              <a:avLst/>
            </a:prstGeom>
            <a:ln w="31750">
              <a:headEnd type="none" w="med" len="med"/>
              <a:tailEnd type="triangle"/>
            </a:ln>
          </p:spPr>
          <p:style>
            <a:lnRef idx="1">
              <a:schemeClr val="dk1"/>
            </a:lnRef>
            <a:fillRef idx="0">
              <a:schemeClr val="dk1"/>
            </a:fillRef>
            <a:effectRef idx="0">
              <a:schemeClr val="dk1"/>
            </a:effectRef>
            <a:fontRef idx="minor">
              <a:schemeClr val="tx1"/>
            </a:fontRef>
          </p:style>
        </p:cxnSp>
        <p:sp>
          <p:nvSpPr>
            <p:cNvPr id="59" name="文本框 58"/>
            <p:cNvSpPr txBox="1"/>
            <p:nvPr/>
          </p:nvSpPr>
          <p:spPr>
            <a:xfrm>
              <a:off x="9677889" y="5071930"/>
              <a:ext cx="703041" cy="368004"/>
            </a:xfrm>
            <a:prstGeom prst="rect">
              <a:avLst/>
            </a:prstGeom>
            <a:noFill/>
          </p:spPr>
          <p:txBody>
            <a:bodyPr wrap="square" rtlCol="0">
              <a:spAutoFit/>
            </a:bodyPr>
            <a:lstStyle/>
            <a:p>
              <a:r>
                <a:rPr lang="en-US" altLang="zh-CN" dirty="0" smtClean="0"/>
                <a:t>Time</a:t>
              </a:r>
              <a:endParaRPr lang="zh-CN" altLang="en-US" dirty="0"/>
            </a:p>
          </p:txBody>
        </p:sp>
      </p:grpSp>
    </p:spTree>
    <p:extLst>
      <p:ext uri="{BB962C8B-B14F-4D97-AF65-F5344CB8AC3E}">
        <p14:creationId xmlns:p14="http://schemas.microsoft.com/office/powerpoint/2010/main" val="1476814425"/>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Goal of our work</a:t>
            </a:r>
            <a:endParaRPr lang="zh-CN" altLang="en-US" dirty="0"/>
          </a:p>
        </p:txBody>
      </p:sp>
      <p:grpSp>
        <p:nvGrpSpPr>
          <p:cNvPr id="3" name="组合 2"/>
          <p:cNvGrpSpPr/>
          <p:nvPr/>
        </p:nvGrpSpPr>
        <p:grpSpPr>
          <a:xfrm>
            <a:off x="6571496" y="1302313"/>
            <a:ext cx="2590213" cy="4683760"/>
            <a:chOff x="6776216" y="970374"/>
            <a:chExt cx="2590213" cy="4683760"/>
          </a:xfrm>
        </p:grpSpPr>
        <p:sp>
          <p:nvSpPr>
            <p:cNvPr id="26" name="圆角矩形 25"/>
            <p:cNvSpPr/>
            <p:nvPr/>
          </p:nvSpPr>
          <p:spPr bwMode="auto">
            <a:xfrm>
              <a:off x="6776216" y="970374"/>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7" name="椭圆 26"/>
            <p:cNvSpPr/>
            <p:nvPr/>
          </p:nvSpPr>
          <p:spPr bwMode="auto">
            <a:xfrm>
              <a:off x="7885848" y="5156064"/>
              <a:ext cx="376787" cy="348939"/>
            </a:xfrm>
            <a:prstGeom prst="ellipse">
              <a:avLst/>
            </a:prstGeom>
            <a:solidFill>
              <a:schemeClr val="tx1">
                <a:lumMod val="85000"/>
                <a:lumOff val="15000"/>
              </a:schemeClr>
            </a:solidFill>
            <a:ln w="444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8" name="圆角矩形 27"/>
            <p:cNvSpPr/>
            <p:nvPr/>
          </p:nvSpPr>
          <p:spPr bwMode="auto">
            <a:xfrm>
              <a:off x="7711167" y="1181017"/>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9" name="矩形 28"/>
            <p:cNvSpPr/>
            <p:nvPr/>
          </p:nvSpPr>
          <p:spPr bwMode="auto">
            <a:xfrm>
              <a:off x="6986079" y="1438026"/>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pic>
        <p:nvPicPr>
          <p:cNvPr id="30" name="图片 29"/>
          <p:cNvPicPr>
            <a:picLocks noChangeAspect="1"/>
          </p:cNvPicPr>
          <p:nvPr/>
        </p:nvPicPr>
        <p:blipFill>
          <a:blip r:embed="rId3"/>
          <a:stretch>
            <a:fillRect/>
          </a:stretch>
        </p:blipFill>
        <p:spPr>
          <a:xfrm>
            <a:off x="6778819" y="1767424"/>
            <a:ext cx="2199620" cy="282892"/>
          </a:xfrm>
          <a:prstGeom prst="rect">
            <a:avLst/>
          </a:prstGeom>
        </p:spPr>
      </p:pic>
      <p:pic>
        <p:nvPicPr>
          <p:cNvPr id="31" name="图片 30"/>
          <p:cNvPicPr>
            <a:picLocks noChangeAspect="1"/>
          </p:cNvPicPr>
          <p:nvPr/>
        </p:nvPicPr>
        <p:blipFill>
          <a:blip r:embed="rId4"/>
          <a:stretch>
            <a:fillRect/>
          </a:stretch>
        </p:blipFill>
        <p:spPr>
          <a:xfrm>
            <a:off x="6781360" y="2107524"/>
            <a:ext cx="2197079" cy="405725"/>
          </a:xfrm>
          <a:prstGeom prst="rect">
            <a:avLst/>
          </a:prstGeom>
        </p:spPr>
      </p:pic>
      <p:sp>
        <p:nvSpPr>
          <p:cNvPr id="34" name="文本框 33"/>
          <p:cNvSpPr txBox="1"/>
          <p:nvPr/>
        </p:nvSpPr>
        <p:spPr>
          <a:xfrm>
            <a:off x="7499049" y="1732345"/>
            <a:ext cx="1455420" cy="307777"/>
          </a:xfrm>
          <a:prstGeom prst="rect">
            <a:avLst/>
          </a:prstGeom>
          <a:noFill/>
        </p:spPr>
        <p:txBody>
          <a:bodyPr wrap="square" rtlCol="0">
            <a:spAutoFit/>
          </a:bodyPr>
          <a:lstStyle/>
          <a:p>
            <a:r>
              <a:rPr lang="en-US" altLang="zh-CN" sz="1400" dirty="0" smtClean="0"/>
              <a:t>Loading…</a:t>
            </a:r>
            <a:endParaRPr lang="zh-CN" altLang="en-US" sz="1400" dirty="0"/>
          </a:p>
        </p:txBody>
      </p:sp>
      <p:sp>
        <p:nvSpPr>
          <p:cNvPr id="49" name="内容占位符 48"/>
          <p:cNvSpPr>
            <a:spLocks noGrp="1"/>
          </p:cNvSpPr>
          <p:nvPr>
            <p:ph idx="1"/>
          </p:nvPr>
        </p:nvSpPr>
        <p:spPr>
          <a:xfrm>
            <a:off x="304801" y="899207"/>
            <a:ext cx="6150590" cy="5387293"/>
          </a:xfrm>
        </p:spPr>
        <p:txBody>
          <a:bodyPr/>
          <a:lstStyle/>
          <a:p>
            <a:r>
              <a:rPr lang="en-US" altLang="zh-CN" dirty="0" smtClean="0"/>
              <a:t>Intuition:</a:t>
            </a:r>
          </a:p>
          <a:p>
            <a:pPr lvl="1"/>
            <a:r>
              <a:rPr lang="en-US" altLang="zh-CN" dirty="0" smtClean="0"/>
              <a:t>Prioritize rendering resources</a:t>
            </a:r>
          </a:p>
          <a:p>
            <a:pPr marL="252095" lvl="1" indent="0">
              <a:buNone/>
            </a:pPr>
            <a:r>
              <a:rPr lang="en-US" altLang="zh-CN" dirty="0" smtClean="0">
                <a:solidFill>
                  <a:srgbClr val="FF0000"/>
                </a:solidFill>
              </a:rPr>
              <a:t>	☺ </a:t>
            </a:r>
            <a:r>
              <a:rPr lang="en-US" altLang="zh-CN" dirty="0">
                <a:solidFill>
                  <a:srgbClr val="FF0000"/>
                </a:solidFill>
              </a:rPr>
              <a:t>Utilize </a:t>
            </a:r>
            <a:r>
              <a:rPr lang="en-US" altLang="zh-CN" dirty="0" smtClean="0">
                <a:solidFill>
                  <a:srgbClr val="FF0000"/>
                </a:solidFill>
              </a:rPr>
              <a:t>HTTP/2 dependency tree</a:t>
            </a:r>
          </a:p>
          <a:p>
            <a:pPr lvl="1"/>
            <a:r>
              <a:rPr lang="en-US" altLang="zh-CN" dirty="0" smtClean="0"/>
              <a:t>Aggregate bandwidth of multiple interfaces</a:t>
            </a:r>
          </a:p>
          <a:p>
            <a:pPr marL="252095" lvl="1" indent="0">
              <a:buNone/>
            </a:pPr>
            <a:r>
              <a:rPr lang="en-US" altLang="zh-CN" dirty="0" smtClean="0">
                <a:solidFill>
                  <a:srgbClr val="FF0000"/>
                </a:solidFill>
              </a:rPr>
              <a:t>	☺ Apply multipath transport protocol</a:t>
            </a:r>
          </a:p>
          <a:p>
            <a:pPr lvl="1"/>
            <a:r>
              <a:rPr lang="en-US" altLang="zh-CN" dirty="0"/>
              <a:t>Improve CPU/network utilization</a:t>
            </a:r>
          </a:p>
          <a:p>
            <a:pPr marL="252095" lvl="1" indent="0">
              <a:buNone/>
            </a:pPr>
            <a:r>
              <a:rPr lang="en-US" altLang="zh-CN" dirty="0" smtClean="0">
                <a:solidFill>
                  <a:srgbClr val="FF0000"/>
                </a:solidFill>
              </a:rPr>
              <a:t>	☺ Reduce </a:t>
            </a:r>
            <a:r>
              <a:rPr lang="en-US" altLang="zh-CN" dirty="0">
                <a:solidFill>
                  <a:srgbClr val="FF0000"/>
                </a:solidFill>
              </a:rPr>
              <a:t>object completion </a:t>
            </a:r>
            <a:r>
              <a:rPr lang="en-US" altLang="zh-CN" dirty="0" smtClean="0">
                <a:solidFill>
                  <a:srgbClr val="FF0000"/>
                </a:solidFill>
              </a:rPr>
              <a:t>time</a:t>
            </a:r>
          </a:p>
          <a:p>
            <a:r>
              <a:rPr lang="en-US" altLang="zh-CN" dirty="0" smtClean="0"/>
              <a:t>Challenges</a:t>
            </a:r>
          </a:p>
          <a:p>
            <a:pPr lvl="1"/>
            <a:r>
              <a:rPr lang="en-US" altLang="zh-CN" dirty="0" smtClean="0"/>
              <a:t>Fairness </a:t>
            </a:r>
            <a:r>
              <a:rPr lang="en-US" altLang="zh-CN" dirty="0"/>
              <a:t>VS. Efficiency </a:t>
            </a:r>
          </a:p>
          <a:p>
            <a:pPr lvl="1"/>
            <a:r>
              <a:rPr lang="en-US" altLang="zh-CN" dirty="0"/>
              <a:t>Path heterogeneity especially </a:t>
            </a:r>
            <a:r>
              <a:rPr lang="en-US" altLang="zh-CN" dirty="0" smtClean="0"/>
              <a:t>on </a:t>
            </a:r>
            <a:r>
              <a:rPr lang="en-US" altLang="zh-CN" dirty="0"/>
              <a:t>mobile devices</a:t>
            </a:r>
          </a:p>
          <a:p>
            <a:pPr lvl="1"/>
            <a:r>
              <a:rPr lang="en-US" altLang="zh-CN" dirty="0"/>
              <a:t>Path Loss</a:t>
            </a:r>
          </a:p>
          <a:p>
            <a:endParaRPr lang="en-US" altLang="zh-CN" dirty="0">
              <a:solidFill>
                <a:srgbClr val="FF0000"/>
              </a:solidFill>
            </a:endParaRPr>
          </a:p>
          <a:p>
            <a:endParaRPr lang="zh-CN" altLang="en-US" dirty="0"/>
          </a:p>
        </p:txBody>
      </p:sp>
      <p:grpSp>
        <p:nvGrpSpPr>
          <p:cNvPr id="52" name="组合 51"/>
          <p:cNvGrpSpPr/>
          <p:nvPr/>
        </p:nvGrpSpPr>
        <p:grpSpPr>
          <a:xfrm>
            <a:off x="9397067" y="1302313"/>
            <a:ext cx="2590213" cy="4683760"/>
            <a:chOff x="4638970" y="1229360"/>
            <a:chExt cx="2590213" cy="4683760"/>
          </a:xfrm>
        </p:grpSpPr>
        <p:sp>
          <p:nvSpPr>
            <p:cNvPr id="58" name="圆角矩形 57"/>
            <p:cNvSpPr/>
            <p:nvPr/>
          </p:nvSpPr>
          <p:spPr bwMode="auto">
            <a:xfrm>
              <a:off x="4638970" y="1229360"/>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59" name="椭圆 58"/>
            <p:cNvSpPr/>
            <p:nvPr/>
          </p:nvSpPr>
          <p:spPr bwMode="auto">
            <a:xfrm>
              <a:off x="5720484" y="5415050"/>
              <a:ext cx="376787" cy="348939"/>
            </a:xfrm>
            <a:prstGeom prst="ellipse">
              <a:avLst/>
            </a:prstGeom>
            <a:solidFill>
              <a:schemeClr val="tx1">
                <a:lumMod val="85000"/>
                <a:lumOff val="15000"/>
              </a:schemeClr>
            </a:solidFill>
            <a:ln w="444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0" name="圆角矩形 59"/>
            <p:cNvSpPr/>
            <p:nvPr/>
          </p:nvSpPr>
          <p:spPr bwMode="auto">
            <a:xfrm>
              <a:off x="5545803" y="1440003"/>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1" name="矩形 60"/>
            <p:cNvSpPr/>
            <p:nvPr/>
          </p:nvSpPr>
          <p:spPr bwMode="auto">
            <a:xfrm>
              <a:off x="4820715" y="1697012"/>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pic>
        <p:nvPicPr>
          <p:cNvPr id="53" name="图片 52"/>
          <p:cNvPicPr>
            <a:picLocks noChangeAspect="1"/>
          </p:cNvPicPr>
          <p:nvPr/>
        </p:nvPicPr>
        <p:blipFill>
          <a:blip r:embed="rId3"/>
          <a:stretch>
            <a:fillRect/>
          </a:stretch>
        </p:blipFill>
        <p:spPr>
          <a:xfrm>
            <a:off x="9576271" y="1767424"/>
            <a:ext cx="2199621" cy="282892"/>
          </a:xfrm>
          <a:prstGeom prst="rect">
            <a:avLst/>
          </a:prstGeom>
        </p:spPr>
      </p:pic>
      <p:pic>
        <p:nvPicPr>
          <p:cNvPr id="54" name="图片 53"/>
          <p:cNvPicPr>
            <a:picLocks noChangeAspect="1"/>
          </p:cNvPicPr>
          <p:nvPr/>
        </p:nvPicPr>
        <p:blipFill>
          <a:blip r:embed="rId4"/>
          <a:stretch>
            <a:fillRect/>
          </a:stretch>
        </p:blipFill>
        <p:spPr>
          <a:xfrm>
            <a:off x="9578812" y="2112454"/>
            <a:ext cx="2190268" cy="405725"/>
          </a:xfrm>
          <a:prstGeom prst="rect">
            <a:avLst/>
          </a:prstGeom>
        </p:spPr>
      </p:pic>
      <p:sp>
        <p:nvSpPr>
          <p:cNvPr id="57" name="文本框 56"/>
          <p:cNvSpPr txBox="1"/>
          <p:nvPr/>
        </p:nvSpPr>
        <p:spPr>
          <a:xfrm>
            <a:off x="10296502" y="1732345"/>
            <a:ext cx="1455420" cy="307777"/>
          </a:xfrm>
          <a:prstGeom prst="rect">
            <a:avLst/>
          </a:prstGeom>
          <a:noFill/>
        </p:spPr>
        <p:txBody>
          <a:bodyPr wrap="square" rtlCol="0">
            <a:spAutoFit/>
          </a:bodyPr>
          <a:lstStyle/>
          <a:p>
            <a:r>
              <a:rPr lang="en-US" altLang="zh-CN" sz="1400" dirty="0" smtClean="0"/>
              <a:t>Loading…</a:t>
            </a:r>
            <a:endParaRPr lang="zh-CN" altLang="en-US" sz="1400" dirty="0"/>
          </a:p>
        </p:txBody>
      </p:sp>
      <p:sp>
        <p:nvSpPr>
          <p:cNvPr id="4" name="文本框 3"/>
          <p:cNvSpPr txBox="1"/>
          <p:nvPr/>
        </p:nvSpPr>
        <p:spPr>
          <a:xfrm>
            <a:off x="7142074" y="581438"/>
            <a:ext cx="4338030" cy="615553"/>
          </a:xfrm>
          <a:prstGeom prst="rect">
            <a:avLst/>
          </a:prstGeom>
          <a:noFill/>
        </p:spPr>
        <p:txBody>
          <a:bodyPr wrap="square" rtlCol="0">
            <a:spAutoFit/>
          </a:bodyPr>
          <a:lstStyle/>
          <a:p>
            <a:pPr algn="ctr"/>
            <a:r>
              <a:rPr lang="en-US" altLang="zh-CN" dirty="0" smtClean="0"/>
              <a:t>Toy Example</a:t>
            </a:r>
          </a:p>
          <a:p>
            <a:pPr algn="ctr"/>
            <a:r>
              <a:rPr lang="en-US" altLang="zh-CN" sz="1600" dirty="0"/>
              <a:t>P</a:t>
            </a:r>
            <a:r>
              <a:rPr lang="en-US" altLang="zh-CN" sz="1600" dirty="0" smtClean="0"/>
              <a:t>otential of Reducing Object Completion Time</a:t>
            </a:r>
            <a:endParaRPr lang="zh-CN" altLang="en-US" sz="1600" dirty="0"/>
          </a:p>
        </p:txBody>
      </p:sp>
      <p:pic>
        <p:nvPicPr>
          <p:cNvPr id="6" name="图片 5"/>
          <p:cNvPicPr>
            <a:picLocks noChangeAspect="1"/>
          </p:cNvPicPr>
          <p:nvPr/>
        </p:nvPicPr>
        <p:blipFill>
          <a:blip r:embed="rId5"/>
          <a:stretch>
            <a:fillRect/>
          </a:stretch>
        </p:blipFill>
        <p:spPr>
          <a:xfrm>
            <a:off x="6800393" y="2566525"/>
            <a:ext cx="2148840" cy="1349873"/>
          </a:xfrm>
          <a:prstGeom prst="rect">
            <a:avLst/>
          </a:prstGeom>
        </p:spPr>
      </p:pic>
      <p:pic>
        <p:nvPicPr>
          <p:cNvPr id="33" name="图片 32"/>
          <p:cNvPicPr>
            <a:picLocks noChangeAspect="1"/>
          </p:cNvPicPr>
          <p:nvPr/>
        </p:nvPicPr>
        <p:blipFill>
          <a:blip r:embed="rId5"/>
          <a:stretch>
            <a:fillRect/>
          </a:stretch>
        </p:blipFill>
        <p:spPr>
          <a:xfrm>
            <a:off x="9597256" y="2563750"/>
            <a:ext cx="2148840" cy="1349874"/>
          </a:xfrm>
          <a:prstGeom prst="rect">
            <a:avLst/>
          </a:prstGeom>
        </p:spPr>
      </p:pic>
      <p:pic>
        <p:nvPicPr>
          <p:cNvPr id="8" name="图片 7"/>
          <p:cNvPicPr>
            <a:picLocks noChangeAspect="1"/>
          </p:cNvPicPr>
          <p:nvPr/>
        </p:nvPicPr>
        <p:blipFill>
          <a:blip r:embed="rId6"/>
          <a:stretch>
            <a:fillRect/>
          </a:stretch>
        </p:blipFill>
        <p:spPr>
          <a:xfrm>
            <a:off x="6800393" y="3966285"/>
            <a:ext cx="2148840" cy="1263128"/>
          </a:xfrm>
          <a:prstGeom prst="rect">
            <a:avLst/>
          </a:prstGeom>
        </p:spPr>
      </p:pic>
      <p:pic>
        <p:nvPicPr>
          <p:cNvPr id="36" name="图片 35"/>
          <p:cNvPicPr>
            <a:picLocks noChangeAspect="1"/>
          </p:cNvPicPr>
          <p:nvPr/>
        </p:nvPicPr>
        <p:blipFill>
          <a:blip r:embed="rId6"/>
          <a:stretch>
            <a:fillRect/>
          </a:stretch>
        </p:blipFill>
        <p:spPr>
          <a:xfrm>
            <a:off x="9597256" y="3966285"/>
            <a:ext cx="2148840" cy="1263128"/>
          </a:xfrm>
          <a:prstGeom prst="rect">
            <a:avLst/>
          </a:prstGeom>
        </p:spPr>
      </p:pic>
      <p:sp>
        <p:nvSpPr>
          <p:cNvPr id="5" name="TextBox 4"/>
          <p:cNvSpPr txBox="1"/>
          <p:nvPr/>
        </p:nvSpPr>
        <p:spPr>
          <a:xfrm>
            <a:off x="8348698" y="6081852"/>
            <a:ext cx="2129883" cy="646331"/>
          </a:xfrm>
          <a:prstGeom prst="rect">
            <a:avLst/>
          </a:prstGeom>
          <a:noFill/>
        </p:spPr>
        <p:txBody>
          <a:bodyPr wrap="square" rtlCol="0">
            <a:spAutoFit/>
          </a:bodyPr>
          <a:lstStyle/>
          <a:p>
            <a:r>
              <a:rPr lang="en-US" dirty="0" smtClean="0">
                <a:solidFill>
                  <a:srgbClr val="0070C0"/>
                </a:solidFill>
                <a:hlinkClick r:id="rId7"/>
              </a:rPr>
              <a:t>https://soar.group</a:t>
            </a:r>
            <a:endParaRPr lang="en-US" dirty="0" smtClean="0">
              <a:solidFill>
                <a:srgbClr val="0070C0"/>
              </a:solidFill>
            </a:endParaRPr>
          </a:p>
          <a:p>
            <a:endParaRPr lang="en-US" dirty="0">
              <a:solidFill>
                <a:srgbClr val="0070C0"/>
              </a:solidFill>
            </a:endParaRPr>
          </a:p>
        </p:txBody>
      </p:sp>
    </p:spTree>
    <p:extLst>
      <p:ext uri="{BB962C8B-B14F-4D97-AF65-F5344CB8AC3E}">
        <p14:creationId xmlns:p14="http://schemas.microsoft.com/office/powerpoint/2010/main" val="1077470779"/>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nodeType="afterEffect">
                                  <p:stCondLst>
                                    <p:cond delay="1000"/>
                                  </p:stCondLst>
                                  <p:childTnLst>
                                    <p:set>
                                      <p:cBhvr>
                                        <p:cTn id="49" dur="1" fill="hold">
                                          <p:stCondLst>
                                            <p:cond delay="0"/>
                                          </p:stCondLst>
                                        </p:cTn>
                                        <p:tgtEl>
                                          <p:spTgt spid="53"/>
                                        </p:tgtEl>
                                        <p:attrNameLst>
                                          <p:attrName>style.visibility</p:attrName>
                                        </p:attrNameLst>
                                      </p:cBhvr>
                                      <p:to>
                                        <p:strVal val="visible"/>
                                      </p:to>
                                    </p:set>
                                  </p:childTnLst>
                                </p:cTn>
                              </p:par>
                              <p:par>
                                <p:cTn id="50" presetID="1" presetClass="exit" presetSubtype="0" fill="hold" grpId="1" nodeType="withEffect">
                                  <p:stCondLst>
                                    <p:cond delay="1000"/>
                                  </p:stCondLst>
                                  <p:childTnLst>
                                    <p:set>
                                      <p:cBhvr>
                                        <p:cTn id="51" dur="1" fill="hold">
                                          <p:stCondLst>
                                            <p:cond delay="0"/>
                                          </p:stCondLst>
                                        </p:cTn>
                                        <p:tgtEl>
                                          <p:spTgt spid="57">
                                            <p:txEl>
                                              <p:pRg st="0" end="0"/>
                                            </p:txEl>
                                          </p:spTgt>
                                        </p:tgtEl>
                                        <p:attrNameLst>
                                          <p:attrName>style.visibility</p:attrName>
                                        </p:attrNameLst>
                                      </p:cBhvr>
                                      <p:to>
                                        <p:strVal val="hidden"/>
                                      </p:to>
                                    </p:set>
                                  </p:childTnLst>
                                </p:cTn>
                              </p:par>
                            </p:childTnLst>
                          </p:cTn>
                        </p:par>
                        <p:par>
                          <p:cTn id="52" fill="hold">
                            <p:stCondLst>
                              <p:cond delay="1000"/>
                            </p:stCondLst>
                            <p:childTnLst>
                              <p:par>
                                <p:cTn id="53" presetID="1"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34"/>
                                        </p:tgtEl>
                                        <p:attrNameLst>
                                          <p:attrName>style.visibility</p:attrName>
                                        </p:attrNameLst>
                                      </p:cBhvr>
                                      <p:to>
                                        <p:strVal val="hidden"/>
                                      </p:to>
                                    </p:set>
                                  </p:childTnLst>
                                </p:cTn>
                              </p:par>
                            </p:childTnLst>
                          </p:cTn>
                        </p:par>
                        <p:par>
                          <p:cTn id="57" fill="hold">
                            <p:stCondLst>
                              <p:cond delay="1000"/>
                            </p:stCondLst>
                            <p:childTnLst>
                              <p:par>
                                <p:cTn id="58" presetID="1" presetClass="entr" presetSubtype="0" fill="hold" nodeType="afterEffect">
                                  <p:stCondLst>
                                    <p:cond delay="1500"/>
                                  </p:stCondLst>
                                  <p:childTnLst>
                                    <p:set>
                                      <p:cBhvr>
                                        <p:cTn id="59" dur="1" fill="hold">
                                          <p:stCondLst>
                                            <p:cond delay="0"/>
                                          </p:stCondLst>
                                        </p:cTn>
                                        <p:tgtEl>
                                          <p:spTgt spid="54"/>
                                        </p:tgtEl>
                                        <p:attrNameLst>
                                          <p:attrName>style.visibility</p:attrName>
                                        </p:attrNameLst>
                                      </p:cBhvr>
                                      <p:to>
                                        <p:strVal val="visible"/>
                                      </p:to>
                                    </p:set>
                                  </p:childTnLst>
                                </p:cTn>
                              </p:par>
                            </p:childTnLst>
                          </p:cTn>
                        </p:par>
                        <p:par>
                          <p:cTn id="60" fill="hold">
                            <p:stCondLst>
                              <p:cond delay="2500"/>
                            </p:stCondLst>
                            <p:childTnLst>
                              <p:par>
                                <p:cTn id="61" presetID="1" presetClass="entr" presetSubtype="0" fill="hold" nodeType="afterEffect">
                                  <p:stCondLst>
                                    <p:cond delay="1500"/>
                                  </p:stCondLst>
                                  <p:childTnLst>
                                    <p:set>
                                      <p:cBhvr>
                                        <p:cTn id="62" dur="1" fill="hold">
                                          <p:stCondLst>
                                            <p:cond delay="0"/>
                                          </p:stCondLst>
                                        </p:cTn>
                                        <p:tgtEl>
                                          <p:spTgt spid="33"/>
                                        </p:tgtEl>
                                        <p:attrNameLst>
                                          <p:attrName>style.visibility</p:attrName>
                                        </p:attrNameLst>
                                      </p:cBhvr>
                                      <p:to>
                                        <p:strVal val="visible"/>
                                      </p:to>
                                    </p:set>
                                  </p:childTnLst>
                                </p:cTn>
                              </p:par>
                            </p:childTnLst>
                          </p:cTn>
                        </p:par>
                        <p:par>
                          <p:cTn id="63" fill="hold">
                            <p:stCondLst>
                              <p:cond delay="4000"/>
                            </p:stCondLst>
                            <p:childTnLst>
                              <p:par>
                                <p:cTn id="64" presetID="1" presetClass="entr" presetSubtype="0" fill="hold" nodeType="afterEffect">
                                  <p:stCondLst>
                                    <p:cond delay="2000"/>
                                  </p:stCondLst>
                                  <p:childTnLst>
                                    <p:set>
                                      <p:cBhvr>
                                        <p:cTn id="65" dur="1" fill="hold">
                                          <p:stCondLst>
                                            <p:cond delay="0"/>
                                          </p:stCondLst>
                                        </p:cTn>
                                        <p:tgtEl>
                                          <p:spTgt spid="31"/>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500"/>
                                  </p:stCondLst>
                                  <p:childTnLst>
                                    <p:set>
                                      <p:cBhvr>
                                        <p:cTn id="68" dur="1" fill="hold">
                                          <p:stCondLst>
                                            <p:cond delay="0"/>
                                          </p:stCondLst>
                                        </p:cTn>
                                        <p:tgtEl>
                                          <p:spTgt spid="6"/>
                                        </p:tgtEl>
                                        <p:attrNameLst>
                                          <p:attrName>style.visibility</p:attrName>
                                        </p:attrNameLst>
                                      </p:cBhvr>
                                      <p:to>
                                        <p:strVal val="visible"/>
                                      </p:to>
                                    </p:set>
                                  </p:childTnLst>
                                </p:cTn>
                              </p:par>
                            </p:childTnLst>
                          </p:cTn>
                        </p:par>
                        <p:par>
                          <p:cTn id="69" fill="hold">
                            <p:stCondLst>
                              <p:cond delay="7500"/>
                            </p:stCondLst>
                            <p:childTnLst>
                              <p:par>
                                <p:cTn id="70" presetID="1" presetClass="entr" presetSubtype="0" fill="hold" nodeType="afterEffect">
                                  <p:stCondLst>
                                    <p:cond delay="1000"/>
                                  </p:stCondLst>
                                  <p:childTnLst>
                                    <p:set>
                                      <p:cBhvr>
                                        <p:cTn id="71" dur="1" fill="hold">
                                          <p:stCondLst>
                                            <p:cond delay="0"/>
                                          </p:stCondLst>
                                        </p:cTn>
                                        <p:tgtEl>
                                          <p:spTgt spid="8"/>
                                        </p:tgtEl>
                                        <p:attrNameLst>
                                          <p:attrName>style.visibility</p:attrName>
                                        </p:attrNameLst>
                                      </p:cBhvr>
                                      <p:to>
                                        <p:strVal val="visible"/>
                                      </p:to>
                                    </p:set>
                                  </p:childTnLst>
                                </p:cTn>
                              </p:par>
                            </p:childTnLst>
                          </p:cTn>
                        </p:par>
                        <p:par>
                          <p:cTn id="72" fill="hold">
                            <p:stCondLst>
                              <p:cond delay="8500"/>
                            </p:stCondLst>
                            <p:childTnLst>
                              <p:par>
                                <p:cTn id="73" presetID="1" presetClass="entr" presetSubtype="0"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xEl>
                                              <p:pRg st="7" end="7"/>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xEl>
                                              <p:pRg st="8" end="8"/>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xEl>
                                              <p:pRg st="9" end="9"/>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p:bldP spid="34" grpId="1" uiExpand="1"/>
      <p:bldP spid="49" grpId="0" uiExpand="1" build="p"/>
      <p:bldP spid="57" grpId="0" uiExpand="1" build="allAtOnce"/>
      <p:bldP spid="57" grpId="1" uiExpand="1" build="allAtOnce"/>
      <p:bldP spid="4" grpId="0" uiExpand="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QUIC </a:t>
            </a:r>
            <a:r>
              <a:rPr kumimoji="1" lang="en-US" altLang="zh-CN" dirty="0" smtClean="0">
                <a:sym typeface="+mn-ea"/>
              </a:rPr>
              <a:t>Background</a:t>
            </a:r>
            <a:endParaRPr lang="en-US" dirty="0"/>
          </a:p>
        </p:txBody>
      </p:sp>
      <p:sp>
        <p:nvSpPr>
          <p:cNvPr id="3" name="Content Placeholder 2"/>
          <p:cNvSpPr>
            <a:spLocks noGrp="1"/>
          </p:cNvSpPr>
          <p:nvPr>
            <p:ph idx="1"/>
          </p:nvPr>
        </p:nvSpPr>
        <p:spPr/>
        <p:txBody>
          <a:bodyPr/>
          <a:lstStyle/>
          <a:p>
            <a:r>
              <a:rPr lang="en-US" kern="1200" dirty="0"/>
              <a:t>T</a:t>
            </a:r>
            <a:r>
              <a:rPr lang="en-US" kern="1200" dirty="0" smtClean="0"/>
              <a:t>ransport </a:t>
            </a:r>
            <a:r>
              <a:rPr lang="en-US" kern="1200" dirty="0"/>
              <a:t>layer network </a:t>
            </a:r>
            <a:r>
              <a:rPr lang="en-US" kern="1200" dirty="0" smtClean="0"/>
              <a:t>protocol</a:t>
            </a:r>
          </a:p>
          <a:p>
            <a:r>
              <a:rPr kumimoji="1" lang="en-US" altLang="zh-CN" dirty="0"/>
              <a:t>Facilitate rapid </a:t>
            </a:r>
            <a:r>
              <a:rPr kumimoji="1" lang="en-US" altLang="zh-CN" dirty="0" smtClean="0"/>
              <a:t>deployment</a:t>
            </a:r>
          </a:p>
          <a:p>
            <a:r>
              <a:rPr kumimoji="1" lang="en-US" altLang="zh-CN" dirty="0" smtClean="0"/>
              <a:t>Improve </a:t>
            </a:r>
            <a:r>
              <a:rPr kumimoji="1" lang="en-US" altLang="zh-CN" dirty="0"/>
              <a:t>performance for HTTP traffic</a:t>
            </a:r>
          </a:p>
          <a:p>
            <a:pPr lvl="1"/>
            <a:r>
              <a:rPr kumimoji="1" lang="en-US" altLang="zh-CN" dirty="0" smtClean="0"/>
              <a:t>Reduce handshake time (0-RTT)</a:t>
            </a:r>
          </a:p>
          <a:p>
            <a:pPr lvl="1"/>
            <a:r>
              <a:rPr kumimoji="1" lang="en-US" altLang="zh-CN" dirty="0" smtClean="0"/>
              <a:t>Prevent </a:t>
            </a:r>
            <a:r>
              <a:rPr kumimoji="1" lang="en-US" altLang="zh-CN" dirty="0"/>
              <a:t>head-of-line blocking</a:t>
            </a:r>
          </a:p>
          <a:p>
            <a:pPr lvl="1"/>
            <a:r>
              <a:rPr kumimoji="1" lang="en-US" altLang="zh-CN" dirty="0"/>
              <a:t>Improve loss </a:t>
            </a:r>
            <a:r>
              <a:rPr kumimoji="1" lang="en-US" altLang="zh-CN" dirty="0" smtClean="0"/>
              <a:t>recovery</a:t>
            </a:r>
          </a:p>
          <a:p>
            <a:r>
              <a:rPr lang="en-US" kern="1200" dirty="0"/>
              <a:t>HTTP-over-QUIC became HTTP/3</a:t>
            </a:r>
            <a:endParaRPr kumimoji="1" lang="en-US" altLang="zh-CN" dirty="0"/>
          </a:p>
          <a:p>
            <a:endParaRPr kumimoji="1" lang="en-US" altLang="zh-CN" dirty="0"/>
          </a:p>
        </p:txBody>
      </p:sp>
      <p:pic>
        <p:nvPicPr>
          <p:cNvPr id="5" name="Picture 4"/>
          <p:cNvPicPr>
            <a:picLocks noChangeAspect="1"/>
          </p:cNvPicPr>
          <p:nvPr/>
        </p:nvPicPr>
        <p:blipFill>
          <a:blip r:embed="rId3"/>
          <a:stretch>
            <a:fillRect/>
          </a:stretch>
        </p:blipFill>
        <p:spPr>
          <a:xfrm>
            <a:off x="6055366" y="1822214"/>
            <a:ext cx="5870482" cy="3057398"/>
          </a:xfrm>
          <a:prstGeom prst="rect">
            <a:avLst/>
          </a:prstGeom>
        </p:spPr>
      </p:pic>
    </p:spTree>
    <p:extLst>
      <p:ext uri="{BB962C8B-B14F-4D97-AF65-F5344CB8AC3E}">
        <p14:creationId xmlns:p14="http://schemas.microsoft.com/office/powerpoint/2010/main" val="1367870010"/>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MPTCP vs. MPQUIC</a:t>
            </a:r>
            <a:endParaRPr lang="zh-CN" altLang="en-US" dirty="0"/>
          </a:p>
        </p:txBody>
      </p:sp>
      <p:sp>
        <p:nvSpPr>
          <p:cNvPr id="3" name="内容占位符 2"/>
          <p:cNvSpPr>
            <a:spLocks noGrp="1"/>
          </p:cNvSpPr>
          <p:nvPr>
            <p:ph idx="1"/>
          </p:nvPr>
        </p:nvSpPr>
        <p:spPr>
          <a:xfrm>
            <a:off x="304800" y="899207"/>
            <a:ext cx="11599333" cy="2546122"/>
          </a:xfrm>
        </p:spPr>
        <p:txBody>
          <a:bodyPr/>
          <a:lstStyle/>
          <a:p>
            <a:r>
              <a:rPr lang="en-US" altLang="zh-CN" dirty="0"/>
              <a:t>MPQUIC outperforms MPTCP</a:t>
            </a:r>
          </a:p>
          <a:p>
            <a:pPr lvl="1"/>
            <a:r>
              <a:rPr lang="en-US" altLang="zh-CN" dirty="0"/>
              <a:t>Quentin De </a:t>
            </a:r>
            <a:r>
              <a:rPr lang="en-US" altLang="zh-CN" dirty="0" err="1"/>
              <a:t>Coninck</a:t>
            </a:r>
            <a:r>
              <a:rPr lang="en-US" altLang="zh-CN" dirty="0"/>
              <a:t>, et al. </a:t>
            </a:r>
            <a:r>
              <a:rPr lang="en-US" altLang="zh-CN" i="1" dirty="0"/>
              <a:t>Multipath QUIC: Design and Evaluation.</a:t>
            </a:r>
            <a:r>
              <a:rPr lang="en-US" altLang="zh-CN" dirty="0"/>
              <a:t> In ACM </a:t>
            </a:r>
            <a:r>
              <a:rPr lang="en-US" altLang="zh-CN" dirty="0" err="1"/>
              <a:t>CoNEXT</a:t>
            </a:r>
            <a:r>
              <a:rPr lang="en-US" altLang="zh-CN" dirty="0"/>
              <a:t>, 2017</a:t>
            </a:r>
            <a:r>
              <a:rPr lang="en-US" altLang="zh-CN" dirty="0" smtClean="0"/>
              <a:t>.</a:t>
            </a:r>
          </a:p>
          <a:p>
            <a:r>
              <a:rPr lang="en-US" altLang="zh-CN" dirty="0" smtClean="0"/>
              <a:t>MPTCP</a:t>
            </a:r>
          </a:p>
          <a:p>
            <a:pPr lvl="1"/>
            <a:r>
              <a:rPr lang="en-US" altLang="zh-CN" dirty="0"/>
              <a:t>D</a:t>
            </a:r>
            <a:r>
              <a:rPr lang="en-US" altLang="zh-CN" dirty="0" smtClean="0"/>
              <a:t>ecide </a:t>
            </a:r>
            <a:r>
              <a:rPr lang="en-US" altLang="zh-CN" dirty="0"/>
              <a:t>which data </a:t>
            </a:r>
            <a:r>
              <a:rPr lang="en-US" altLang="zh-CN" dirty="0" smtClean="0"/>
              <a:t>will </a:t>
            </a:r>
            <a:r>
              <a:rPr lang="en-US" altLang="zh-CN" dirty="0"/>
              <a:t>be sent on which path </a:t>
            </a:r>
            <a:endParaRPr lang="en-US" altLang="zh-CN" dirty="0" smtClean="0"/>
          </a:p>
          <a:p>
            <a:pPr lvl="1"/>
            <a:r>
              <a:rPr lang="en-US" altLang="zh-CN" dirty="0" smtClean="0"/>
              <a:t>Forced </a:t>
            </a:r>
            <a:r>
              <a:rPr lang="en-US" altLang="zh-CN" dirty="0"/>
              <a:t>to (re)transmit data in sequence over each path </a:t>
            </a:r>
          </a:p>
          <a:p>
            <a:endParaRPr lang="en-US" altLang="zh-CN" dirty="0"/>
          </a:p>
        </p:txBody>
      </p:sp>
      <p:sp>
        <p:nvSpPr>
          <p:cNvPr id="5" name="Content Placeholder 2"/>
          <p:cNvSpPr txBox="1">
            <a:spLocks/>
          </p:cNvSpPr>
          <p:nvPr/>
        </p:nvSpPr>
        <p:spPr>
          <a:xfrm>
            <a:off x="304800" y="3445329"/>
            <a:ext cx="11599333" cy="2841171"/>
          </a:xfrm>
          <a:prstGeom prst="rect">
            <a:avLst/>
          </a:prstGeom>
        </p:spPr>
        <p:txBody>
          <a:bodyPr/>
          <a:lstStyle>
            <a:lvl1pPr marL="252095" indent="-252095" algn="l" rtl="0" eaLnBrk="0" fontAlgn="base" hangingPunct="0">
              <a:lnSpc>
                <a:spcPct val="150000"/>
              </a:lnSpc>
              <a:spcBef>
                <a:spcPts val="0"/>
              </a:spcBef>
              <a:spcAft>
                <a:spcPct val="0"/>
              </a:spcAft>
              <a:buClr>
                <a:srgbClr val="0000C0"/>
              </a:buClr>
              <a:buSzPct val="120000"/>
              <a:buFont typeface="Arial" panose="020B0604020202020204" pitchFamily="34" charset="0"/>
              <a:buChar char="•"/>
              <a:defRPr sz="2400" b="0" i="0">
                <a:ln>
                  <a:noFill/>
                </a:ln>
                <a:solidFill>
                  <a:schemeClr val="tx1"/>
                </a:solidFill>
                <a:effectLst/>
                <a:latin typeface="Arial" panose="020B0604020202020204" pitchFamily="34" charset="0"/>
                <a:ea typeface="Arial" panose="020B0604020202020204" pitchFamily="34" charset="0"/>
                <a:cs typeface="Arial" panose="020B0604020202020204" pitchFamily="34" charset="0"/>
              </a:defRPr>
            </a:lvl1pPr>
            <a:lvl2pPr marL="504190" indent="-252095" algn="l" rtl="0" eaLnBrk="0" fontAlgn="base" hangingPunct="0">
              <a:lnSpc>
                <a:spcPct val="150000"/>
              </a:lnSpc>
              <a:spcBef>
                <a:spcPts val="0"/>
              </a:spcBef>
              <a:spcAft>
                <a:spcPct val="0"/>
              </a:spcAft>
              <a:buClr>
                <a:srgbClr val="0000C0"/>
              </a:buClr>
              <a:buFont typeface="LucidaGrande" charset="0"/>
              <a:buChar char="-"/>
              <a:defRPr lang="en-US" altLang="zh-CN" sz="2000" b="0" i="0" baseline="0">
                <a:solidFill>
                  <a:schemeClr val="tx1"/>
                </a:solidFill>
                <a:effectLst/>
                <a:latin typeface="Arial" panose="020B0604020202020204" pitchFamily="34" charset="0"/>
                <a:ea typeface="Arial" panose="020B0604020202020204" pitchFamily="34" charset="0"/>
                <a:cs typeface="Arial" panose="020B0604020202020204" pitchFamily="34" charset="0"/>
              </a:defRPr>
            </a:lvl2pPr>
            <a:lvl3pPr marL="756285" indent="-252095" algn="l" rtl="0" eaLnBrk="0" fontAlgn="base" hangingPunct="0">
              <a:lnSpc>
                <a:spcPct val="150000"/>
              </a:lnSpc>
              <a:spcBef>
                <a:spcPts val="0"/>
              </a:spcBef>
              <a:spcAft>
                <a:spcPct val="0"/>
              </a:spcAft>
              <a:buClr>
                <a:srgbClr val="0033CC"/>
              </a:buClr>
              <a:buSzPct val="120000"/>
              <a:buFont typeface="Wingdings" panose="05000000000000000000" pitchFamily="2" charset="2"/>
              <a:buChar char="§"/>
              <a:defRPr lang="en-US" altLang="zh-CN" sz="1800" b="0" i="0" baseline="0">
                <a:solidFill>
                  <a:schemeClr val="tx1"/>
                </a:solidFill>
                <a:effectLst/>
                <a:latin typeface="Arial" panose="020B0604020202020204" pitchFamily="34" charset="0"/>
                <a:ea typeface="Arial" panose="020B0604020202020204" pitchFamily="34" charset="0"/>
                <a:cs typeface="Arial" panose="020B0604020202020204" pitchFamily="34" charset="0"/>
              </a:defRPr>
            </a:lvl3pPr>
            <a:lvl4pPr marL="1007745" indent="-252095" algn="l" rtl="0" eaLnBrk="0" fontAlgn="base" hangingPunct="0">
              <a:lnSpc>
                <a:spcPct val="150000"/>
              </a:lnSpc>
              <a:spcBef>
                <a:spcPts val="0"/>
              </a:spcBef>
              <a:spcAft>
                <a:spcPct val="0"/>
              </a:spcAft>
              <a:buClr>
                <a:srgbClr val="0000C0"/>
              </a:buClr>
              <a:buSzPct val="80000"/>
              <a:buFont typeface="Wingdings" charset="2"/>
              <a:buChar char="Ø"/>
              <a:defRPr sz="1600" b="0" i="0" baseline="0">
                <a:solidFill>
                  <a:schemeClr val="tx1"/>
                </a:solidFill>
                <a:effectLst/>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a:lstStyle>
          <a:p>
            <a:r>
              <a:rPr lang="en-US" altLang="zh-CN" kern="0" dirty="0" smtClean="0"/>
              <a:t>MPQUIC</a:t>
            </a:r>
          </a:p>
          <a:p>
            <a:pPr lvl="1"/>
            <a:r>
              <a:rPr lang="en-US" kern="0" dirty="0" smtClean="0"/>
              <a:t>Also determines which control frame will be sent on which path </a:t>
            </a:r>
          </a:p>
          <a:p>
            <a:pPr lvl="1"/>
            <a:r>
              <a:rPr lang="en-US" kern="0" dirty="0" smtClean="0"/>
              <a:t>Retransmission strategy is more flexible</a:t>
            </a:r>
          </a:p>
          <a:p>
            <a:pPr lvl="1"/>
            <a:r>
              <a:rPr lang="en-US" b="1" kern="0" dirty="0" smtClean="0"/>
              <a:t>Stream details known at arrival time</a:t>
            </a:r>
          </a:p>
          <a:p>
            <a:pPr lvl="2"/>
            <a:r>
              <a:rPr lang="en-US" kern="0" dirty="0" smtClean="0"/>
              <a:t>Size of each stream</a:t>
            </a:r>
          </a:p>
          <a:p>
            <a:pPr lvl="2"/>
            <a:r>
              <a:rPr lang="en-US" kern="0" dirty="0" smtClean="0"/>
              <a:t>Priority information from HTTP/2</a:t>
            </a:r>
          </a:p>
          <a:p>
            <a:endParaRPr lang="en-US" kern="0" dirty="0" smtClean="0"/>
          </a:p>
          <a:p>
            <a:endParaRPr lang="en-US" kern="0" dirty="0"/>
          </a:p>
        </p:txBody>
      </p:sp>
    </p:spTree>
    <p:extLst>
      <p:ext uri="{BB962C8B-B14F-4D97-AF65-F5344CB8AC3E}">
        <p14:creationId xmlns:p14="http://schemas.microsoft.com/office/powerpoint/2010/main" val="1681035047"/>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Downlink Scheduler Design</a:t>
            </a:r>
            <a:endParaRPr lang="zh-CN" altLang="en-US" dirty="0"/>
          </a:p>
        </p:txBody>
      </p:sp>
      <p:sp>
        <p:nvSpPr>
          <p:cNvPr id="3" name="内容占位符 2"/>
          <p:cNvSpPr>
            <a:spLocks noGrp="1"/>
          </p:cNvSpPr>
          <p:nvPr>
            <p:ph idx="1"/>
          </p:nvPr>
        </p:nvSpPr>
        <p:spPr>
          <a:xfrm>
            <a:off x="5802086" y="2593526"/>
            <a:ext cx="5928165" cy="3495533"/>
          </a:xfrm>
        </p:spPr>
        <p:txBody>
          <a:bodyPr/>
          <a:lstStyle/>
          <a:p>
            <a:r>
              <a:rPr lang="en-US" altLang="zh-CN" sz="2000" dirty="0" smtClean="0"/>
              <a:t>Goal: </a:t>
            </a:r>
            <a:r>
              <a:rPr lang="en-US" altLang="zh-CN" sz="2000" dirty="0"/>
              <a:t>F</a:t>
            </a:r>
            <a:r>
              <a:rPr lang="en-US" altLang="zh-CN" sz="2000" dirty="0" smtClean="0"/>
              <a:t>or each strea</a:t>
            </a:r>
            <a:r>
              <a:rPr lang="en-US" altLang="zh-CN" sz="2000" dirty="0"/>
              <a:t>m</a:t>
            </a:r>
            <a:endParaRPr lang="en-US" altLang="zh-CN" sz="2000" dirty="0" smtClean="0"/>
          </a:p>
          <a:p>
            <a:pPr lvl="1"/>
            <a:r>
              <a:rPr lang="en-US" altLang="zh-CN" sz="1800" dirty="0"/>
              <a:t>C</a:t>
            </a:r>
            <a:r>
              <a:rPr lang="en-US" altLang="zh-CN" sz="1800" dirty="0" smtClean="0"/>
              <a:t>omplete transfer on all paths simultaneously </a:t>
            </a:r>
          </a:p>
          <a:p>
            <a:r>
              <a:rPr lang="en-US" altLang="zh-CN" sz="2000" dirty="0" smtClean="0"/>
              <a:t>Steps</a:t>
            </a:r>
          </a:p>
          <a:p>
            <a:pPr marL="594995" lvl="1" indent="-342900">
              <a:buFont typeface="+mj-lt"/>
              <a:buAutoNum type="arabicPeriod"/>
            </a:pPr>
            <a:r>
              <a:rPr lang="en-US" altLang="zh-CN" sz="1800" dirty="0" smtClean="0"/>
              <a:t>Select a stream according to the ordering</a:t>
            </a:r>
          </a:p>
          <a:p>
            <a:pPr marL="594995" lvl="1" indent="-342900">
              <a:buFont typeface="+mj-lt"/>
              <a:buAutoNum type="arabicPeriod"/>
            </a:pPr>
            <a:r>
              <a:rPr lang="en-US" altLang="zh-CN" sz="1800" dirty="0" smtClean="0"/>
              <a:t>For this </a:t>
            </a:r>
            <a:r>
              <a:rPr lang="en-US" altLang="zh-CN" sz="1800" dirty="0"/>
              <a:t>stream, allocate </a:t>
            </a:r>
            <a:r>
              <a:rPr lang="en-US" altLang="zh-CN" sz="1800" dirty="0" smtClean="0"/>
              <a:t>byte quotas </a:t>
            </a:r>
            <a:r>
              <a:rPr lang="en-US" altLang="zh-CN" sz="1800" dirty="0"/>
              <a:t>on all </a:t>
            </a:r>
            <a:r>
              <a:rPr lang="en-US" altLang="zh-CN" sz="1800" dirty="0" smtClean="0"/>
              <a:t>paths</a:t>
            </a:r>
          </a:p>
          <a:p>
            <a:pPr lvl="2"/>
            <a:r>
              <a:rPr lang="en-US" altLang="zh-CN" sz="1600" dirty="0" smtClean="0"/>
              <a:t>Considering RTT, bandwidth</a:t>
            </a:r>
            <a:r>
              <a:rPr lang="en-US" altLang="zh-CN" sz="1600" dirty="0"/>
              <a:t>, queuing time </a:t>
            </a:r>
            <a:endParaRPr lang="en-US" altLang="zh-CN" sz="1600" dirty="0" smtClean="0"/>
          </a:p>
          <a:p>
            <a:pPr marL="594995" lvl="1" indent="-342900">
              <a:buFont typeface="+mj-lt"/>
              <a:buAutoNum type="arabicPeriod"/>
            </a:pPr>
            <a:r>
              <a:rPr lang="en-US" altLang="zh-CN" sz="1800" dirty="0" smtClean="0"/>
              <a:t>Update total </a:t>
            </a:r>
            <a:r>
              <a:rPr lang="en-US" altLang="zh-CN" sz="1800" dirty="0"/>
              <a:t>queuing time </a:t>
            </a:r>
            <a:r>
              <a:rPr lang="en-US" altLang="zh-CN" sz="1800" dirty="0" smtClean="0"/>
              <a:t>for each path</a:t>
            </a:r>
          </a:p>
          <a:p>
            <a:pPr marL="594995" lvl="1" indent="-342900">
              <a:buFont typeface="+mj-lt"/>
              <a:buAutoNum type="arabicPeriod"/>
            </a:pPr>
            <a:r>
              <a:rPr lang="en-US" altLang="zh-CN" sz="1800" dirty="0" smtClean="0"/>
              <a:t>Loop to step 1</a:t>
            </a:r>
          </a:p>
          <a:p>
            <a:pPr lvl="1"/>
            <a:endParaRPr lang="en-US" altLang="zh-CN" sz="1800" dirty="0" smtClean="0"/>
          </a:p>
          <a:p>
            <a:endParaRPr lang="zh-CN" altLang="en-US" sz="2000" dirty="0"/>
          </a:p>
        </p:txBody>
      </p:sp>
      <p:sp>
        <p:nvSpPr>
          <p:cNvPr id="4" name="文本框 3"/>
          <p:cNvSpPr txBox="1"/>
          <p:nvPr/>
        </p:nvSpPr>
        <p:spPr>
          <a:xfrm>
            <a:off x="866634" y="1519212"/>
            <a:ext cx="1446662" cy="707886"/>
          </a:xfrm>
          <a:prstGeom prst="rect">
            <a:avLst/>
          </a:prstGeom>
          <a:noFill/>
        </p:spPr>
        <p:txBody>
          <a:bodyPr wrap="square" rtlCol="0">
            <a:spAutoFit/>
          </a:bodyPr>
          <a:lstStyle/>
          <a:p>
            <a:pPr algn="ctr"/>
            <a:r>
              <a:rPr lang="en-US" altLang="zh-CN" sz="2000" dirty="0" smtClean="0"/>
              <a:t>Set of streams</a:t>
            </a:r>
            <a:endParaRPr lang="zh-CN" altLang="en-US" sz="2000" dirty="0"/>
          </a:p>
        </p:txBody>
      </p:sp>
      <p:grpSp>
        <p:nvGrpSpPr>
          <p:cNvPr id="13" name="组合 12"/>
          <p:cNvGrpSpPr/>
          <p:nvPr/>
        </p:nvGrpSpPr>
        <p:grpSpPr>
          <a:xfrm>
            <a:off x="2313296" y="1519212"/>
            <a:ext cx="2026692" cy="707886"/>
            <a:chOff x="2313296" y="1519212"/>
            <a:chExt cx="2026692" cy="707886"/>
          </a:xfrm>
        </p:grpSpPr>
        <p:sp>
          <p:nvSpPr>
            <p:cNvPr id="5" name="右箭头 4"/>
            <p:cNvSpPr/>
            <p:nvPr/>
          </p:nvSpPr>
          <p:spPr bwMode="auto">
            <a:xfrm>
              <a:off x="2313296" y="1678675"/>
              <a:ext cx="600501" cy="388961"/>
            </a:xfrm>
            <a:prstGeom prst="rightArrow">
              <a:avLst>
                <a:gd name="adj1" fmla="val 50000"/>
                <a:gd name="adj2" fmla="val 71052"/>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 name="文本框 5"/>
            <p:cNvSpPr txBox="1"/>
            <p:nvPr/>
          </p:nvSpPr>
          <p:spPr>
            <a:xfrm>
              <a:off x="2893326" y="1519212"/>
              <a:ext cx="1446662" cy="707886"/>
            </a:xfrm>
            <a:prstGeom prst="rect">
              <a:avLst/>
            </a:prstGeom>
            <a:noFill/>
          </p:spPr>
          <p:txBody>
            <a:bodyPr wrap="square" rtlCol="0">
              <a:spAutoFit/>
            </a:bodyPr>
            <a:lstStyle/>
            <a:p>
              <a:pPr algn="ctr"/>
              <a:r>
                <a:rPr lang="en-US" altLang="zh-CN" sz="2000" dirty="0" smtClean="0"/>
                <a:t>Stream</a:t>
              </a:r>
            </a:p>
            <a:p>
              <a:pPr algn="ctr"/>
              <a:r>
                <a:rPr lang="en-US" altLang="zh-CN" sz="2000" dirty="0"/>
                <a:t>o</a:t>
              </a:r>
              <a:r>
                <a:rPr lang="en-US" altLang="zh-CN" sz="2000" dirty="0" smtClean="0"/>
                <a:t>rdering</a:t>
              </a:r>
              <a:endParaRPr lang="zh-CN" altLang="en-US" sz="2000" dirty="0"/>
            </a:p>
          </p:txBody>
        </p:sp>
      </p:grpSp>
      <p:grpSp>
        <p:nvGrpSpPr>
          <p:cNvPr id="14" name="组合 13"/>
          <p:cNvGrpSpPr/>
          <p:nvPr/>
        </p:nvGrpSpPr>
        <p:grpSpPr>
          <a:xfrm>
            <a:off x="4417326" y="1365323"/>
            <a:ext cx="2149522" cy="1015663"/>
            <a:chOff x="4417326" y="1365323"/>
            <a:chExt cx="2149522" cy="1015663"/>
          </a:xfrm>
        </p:grpSpPr>
        <p:sp>
          <p:nvSpPr>
            <p:cNvPr id="7" name="右箭头 6"/>
            <p:cNvSpPr/>
            <p:nvPr/>
          </p:nvSpPr>
          <p:spPr bwMode="auto">
            <a:xfrm>
              <a:off x="4417326" y="1678675"/>
              <a:ext cx="600501" cy="388961"/>
            </a:xfrm>
            <a:prstGeom prst="rightArrow">
              <a:avLst>
                <a:gd name="adj1" fmla="val 50000"/>
                <a:gd name="adj2" fmla="val 71052"/>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8" name="文本框 7"/>
            <p:cNvSpPr txBox="1"/>
            <p:nvPr/>
          </p:nvSpPr>
          <p:spPr>
            <a:xfrm>
              <a:off x="5120186" y="1365323"/>
              <a:ext cx="1446662" cy="1015663"/>
            </a:xfrm>
            <a:prstGeom prst="rect">
              <a:avLst/>
            </a:prstGeom>
            <a:noFill/>
          </p:spPr>
          <p:txBody>
            <a:bodyPr wrap="square" rtlCol="0">
              <a:spAutoFit/>
            </a:bodyPr>
            <a:lstStyle/>
            <a:p>
              <a:pPr algn="ctr"/>
              <a:r>
                <a:rPr lang="en-US" altLang="zh-CN" sz="2000" dirty="0" smtClean="0"/>
                <a:t>Ordered set of streams</a:t>
              </a:r>
            </a:p>
          </p:txBody>
        </p:sp>
      </p:grpSp>
      <p:grpSp>
        <p:nvGrpSpPr>
          <p:cNvPr id="15" name="组合 14"/>
          <p:cNvGrpSpPr/>
          <p:nvPr/>
        </p:nvGrpSpPr>
        <p:grpSpPr>
          <a:xfrm>
            <a:off x="6669208" y="1514583"/>
            <a:ext cx="2047163" cy="707886"/>
            <a:chOff x="6669208" y="1514583"/>
            <a:chExt cx="2047163" cy="707886"/>
          </a:xfrm>
        </p:grpSpPr>
        <p:sp>
          <p:nvSpPr>
            <p:cNvPr id="9" name="右箭头 8"/>
            <p:cNvSpPr/>
            <p:nvPr/>
          </p:nvSpPr>
          <p:spPr bwMode="auto">
            <a:xfrm>
              <a:off x="6669208" y="1678675"/>
              <a:ext cx="600501" cy="388961"/>
            </a:xfrm>
            <a:prstGeom prst="rightArrow">
              <a:avLst>
                <a:gd name="adj1" fmla="val 50000"/>
                <a:gd name="adj2" fmla="val 71052"/>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0" name="文本框 9"/>
            <p:cNvSpPr txBox="1"/>
            <p:nvPr/>
          </p:nvSpPr>
          <p:spPr>
            <a:xfrm>
              <a:off x="7269709" y="1514583"/>
              <a:ext cx="1446662" cy="707886"/>
            </a:xfrm>
            <a:prstGeom prst="rect">
              <a:avLst/>
            </a:prstGeom>
            <a:noFill/>
          </p:spPr>
          <p:txBody>
            <a:bodyPr wrap="square" rtlCol="0">
              <a:spAutoFit/>
            </a:bodyPr>
            <a:lstStyle/>
            <a:p>
              <a:pPr algn="ctr"/>
              <a:r>
                <a:rPr lang="en-US" altLang="zh-CN" sz="2000" dirty="0" smtClean="0"/>
                <a:t>Stream</a:t>
              </a:r>
            </a:p>
            <a:p>
              <a:pPr algn="ctr"/>
              <a:r>
                <a:rPr lang="en-US" altLang="zh-CN" sz="2000" dirty="0" smtClean="0"/>
                <a:t>scheduling</a:t>
              </a:r>
              <a:endParaRPr lang="zh-CN" altLang="en-US" sz="2000" dirty="0"/>
            </a:p>
          </p:txBody>
        </p:sp>
      </p:grpSp>
      <p:grpSp>
        <p:nvGrpSpPr>
          <p:cNvPr id="16" name="组合 15"/>
          <p:cNvGrpSpPr/>
          <p:nvPr/>
        </p:nvGrpSpPr>
        <p:grpSpPr>
          <a:xfrm>
            <a:off x="8818731" y="1524148"/>
            <a:ext cx="2226858" cy="707886"/>
            <a:chOff x="8818731" y="1524148"/>
            <a:chExt cx="2226858" cy="707886"/>
          </a:xfrm>
        </p:grpSpPr>
        <p:sp>
          <p:nvSpPr>
            <p:cNvPr id="11" name="右箭头 10"/>
            <p:cNvSpPr/>
            <p:nvPr/>
          </p:nvSpPr>
          <p:spPr bwMode="auto">
            <a:xfrm>
              <a:off x="8818731" y="1674045"/>
              <a:ext cx="600501" cy="388961"/>
            </a:xfrm>
            <a:prstGeom prst="rightArrow">
              <a:avLst>
                <a:gd name="adj1" fmla="val 50000"/>
                <a:gd name="adj2" fmla="val 71052"/>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2" name="文本框 11"/>
            <p:cNvSpPr txBox="1"/>
            <p:nvPr/>
          </p:nvSpPr>
          <p:spPr>
            <a:xfrm>
              <a:off x="9598927" y="1524148"/>
              <a:ext cx="1446662" cy="707886"/>
            </a:xfrm>
            <a:prstGeom prst="rect">
              <a:avLst/>
            </a:prstGeom>
            <a:noFill/>
          </p:spPr>
          <p:txBody>
            <a:bodyPr wrap="square" rtlCol="0">
              <a:spAutoFit/>
            </a:bodyPr>
            <a:lstStyle/>
            <a:p>
              <a:pPr algn="ctr"/>
              <a:r>
                <a:rPr lang="en-US" altLang="zh-CN" sz="2000" dirty="0" smtClean="0"/>
                <a:t>Exclusive delivery</a:t>
              </a:r>
              <a:endParaRPr lang="zh-CN" altLang="en-US" sz="2000" dirty="0"/>
            </a:p>
          </p:txBody>
        </p:sp>
      </p:grpSp>
      <p:grpSp>
        <p:nvGrpSpPr>
          <p:cNvPr id="17" name="Group 22"/>
          <p:cNvGrpSpPr/>
          <p:nvPr/>
        </p:nvGrpSpPr>
        <p:grpSpPr>
          <a:xfrm>
            <a:off x="2943876" y="1378891"/>
            <a:ext cx="1386233" cy="1334660"/>
            <a:chOff x="2998471" y="2179793"/>
            <a:chExt cx="2060801" cy="1799552"/>
          </a:xfrm>
        </p:grpSpPr>
        <p:cxnSp>
          <p:nvCxnSpPr>
            <p:cNvPr id="20" name="Straight Arrow Connector 10"/>
            <p:cNvCxnSpPr>
              <a:stCxn id="19" idx="2"/>
            </p:cNvCxnSpPr>
            <p:nvPr/>
          </p:nvCxnSpPr>
          <p:spPr bwMode="auto">
            <a:xfrm flipH="1">
              <a:off x="4014184" y="3524141"/>
              <a:ext cx="14688" cy="455204"/>
            </a:xfrm>
            <a:prstGeom prst="straightConnector1">
              <a:avLst/>
            </a:prstGeom>
            <a:solidFill>
              <a:schemeClr val="accent1"/>
            </a:solidFill>
            <a:ln w="25400" cap="flat" cmpd="sng" algn="ctr">
              <a:solidFill>
                <a:srgbClr val="FF0000"/>
              </a:solidFill>
              <a:prstDash val="solid"/>
              <a:round/>
              <a:headEnd type="none" w="med" len="med"/>
              <a:tailEnd type="triangle"/>
            </a:ln>
          </p:spPr>
        </p:cxnSp>
        <p:sp>
          <p:nvSpPr>
            <p:cNvPr id="19" name="Rounded Rectangle 19"/>
            <p:cNvSpPr/>
            <p:nvPr/>
          </p:nvSpPr>
          <p:spPr bwMode="auto">
            <a:xfrm>
              <a:off x="2998471" y="2179793"/>
              <a:ext cx="2060801" cy="1344347"/>
            </a:xfrm>
            <a:prstGeom prst="roundRect">
              <a:avLst/>
            </a:prstGeom>
            <a:noFill/>
            <a:ln w="254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en-US" sz="1400" b="0" i="0" u="none" strike="noStrike" cap="none" normalizeH="0" baseline="0" smtClean="0">
                <a:ln>
                  <a:noFill/>
                </a:ln>
                <a:solidFill>
                  <a:srgbClr val="0000FF"/>
                </a:solidFill>
                <a:effectLst/>
                <a:latin typeface="Times New Roman" panose="02020603050405020304" charset="0"/>
              </a:endParaRPr>
            </a:p>
          </p:txBody>
        </p:sp>
      </p:grpSp>
      <p:grpSp>
        <p:nvGrpSpPr>
          <p:cNvPr id="24" name="Group 22"/>
          <p:cNvGrpSpPr/>
          <p:nvPr/>
        </p:nvGrpSpPr>
        <p:grpSpPr>
          <a:xfrm>
            <a:off x="7299923" y="1378891"/>
            <a:ext cx="1386233" cy="1334660"/>
            <a:chOff x="2998471" y="2179793"/>
            <a:chExt cx="2060801" cy="1799552"/>
          </a:xfrm>
        </p:grpSpPr>
        <p:cxnSp>
          <p:nvCxnSpPr>
            <p:cNvPr id="25" name="Straight Arrow Connector 10"/>
            <p:cNvCxnSpPr>
              <a:stCxn id="26" idx="2"/>
            </p:cNvCxnSpPr>
            <p:nvPr/>
          </p:nvCxnSpPr>
          <p:spPr bwMode="auto">
            <a:xfrm flipH="1">
              <a:off x="4014184" y="3524141"/>
              <a:ext cx="14688" cy="455204"/>
            </a:xfrm>
            <a:prstGeom prst="straightConnector1">
              <a:avLst/>
            </a:prstGeom>
            <a:solidFill>
              <a:schemeClr val="accent1"/>
            </a:solidFill>
            <a:ln w="25400" cap="flat" cmpd="sng" algn="ctr">
              <a:solidFill>
                <a:srgbClr val="FF0000"/>
              </a:solidFill>
              <a:prstDash val="solid"/>
              <a:round/>
              <a:headEnd type="none" w="med" len="med"/>
              <a:tailEnd type="triangle"/>
            </a:ln>
          </p:spPr>
        </p:cxnSp>
        <p:sp>
          <p:nvSpPr>
            <p:cNvPr id="26" name="Rounded Rectangle 19"/>
            <p:cNvSpPr/>
            <p:nvPr/>
          </p:nvSpPr>
          <p:spPr bwMode="auto">
            <a:xfrm>
              <a:off x="2998471" y="2179793"/>
              <a:ext cx="2060801" cy="1344347"/>
            </a:xfrm>
            <a:prstGeom prst="roundRect">
              <a:avLst/>
            </a:prstGeom>
            <a:noFill/>
            <a:ln w="254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en-US" sz="1400" b="0" i="0" u="none" strike="noStrike" cap="none" normalizeH="0" baseline="0" smtClean="0">
                <a:ln>
                  <a:noFill/>
                </a:ln>
                <a:solidFill>
                  <a:srgbClr val="0000FF"/>
                </a:solidFill>
                <a:effectLst/>
                <a:latin typeface="Times New Roman" panose="02020603050405020304" charset="0"/>
              </a:endParaRPr>
            </a:p>
          </p:txBody>
        </p:sp>
      </p:grpSp>
      <p:sp>
        <p:nvSpPr>
          <p:cNvPr id="27" name="内容占位符 2"/>
          <p:cNvSpPr txBox="1">
            <a:spLocks/>
          </p:cNvSpPr>
          <p:nvPr/>
        </p:nvSpPr>
        <p:spPr>
          <a:xfrm>
            <a:off x="457201" y="2564549"/>
            <a:ext cx="5079999" cy="3495533"/>
          </a:xfrm>
          <a:prstGeom prst="rect">
            <a:avLst/>
          </a:prstGeom>
        </p:spPr>
        <p:txBody>
          <a:bodyPr/>
          <a:lstStyle>
            <a:lvl1pPr marL="252095" indent="-252095" algn="l" rtl="0" eaLnBrk="0" fontAlgn="base" hangingPunct="0">
              <a:lnSpc>
                <a:spcPct val="150000"/>
              </a:lnSpc>
              <a:spcBef>
                <a:spcPts val="0"/>
              </a:spcBef>
              <a:spcAft>
                <a:spcPct val="0"/>
              </a:spcAft>
              <a:buClr>
                <a:srgbClr val="0000C0"/>
              </a:buClr>
              <a:buSzPct val="120000"/>
              <a:buFont typeface="Arial" panose="020B0604020202020204" pitchFamily="34" charset="0"/>
              <a:buChar char="•"/>
              <a:defRPr sz="2400" b="0" i="0">
                <a:ln>
                  <a:noFill/>
                </a:ln>
                <a:solidFill>
                  <a:schemeClr val="tx1"/>
                </a:solidFill>
                <a:effectLst/>
                <a:latin typeface="Arial" panose="020B0604020202020204" pitchFamily="34" charset="0"/>
                <a:ea typeface="Arial" panose="020B0604020202020204" pitchFamily="34" charset="0"/>
                <a:cs typeface="Arial" panose="020B0604020202020204" pitchFamily="34" charset="0"/>
              </a:defRPr>
            </a:lvl1pPr>
            <a:lvl2pPr marL="504190" indent="-252095" algn="l" rtl="0" eaLnBrk="0" fontAlgn="base" hangingPunct="0">
              <a:lnSpc>
                <a:spcPct val="150000"/>
              </a:lnSpc>
              <a:spcBef>
                <a:spcPts val="0"/>
              </a:spcBef>
              <a:spcAft>
                <a:spcPct val="0"/>
              </a:spcAft>
              <a:buClr>
                <a:srgbClr val="0000C0"/>
              </a:buClr>
              <a:buFont typeface="LucidaGrande" charset="0"/>
              <a:buChar char="-"/>
              <a:defRPr lang="en-US" altLang="zh-CN" sz="2000" b="0" i="0" baseline="0">
                <a:solidFill>
                  <a:schemeClr val="tx1"/>
                </a:solidFill>
                <a:effectLst/>
                <a:latin typeface="Arial" panose="020B0604020202020204" pitchFamily="34" charset="0"/>
                <a:ea typeface="Arial" panose="020B0604020202020204" pitchFamily="34" charset="0"/>
                <a:cs typeface="Arial" panose="020B0604020202020204" pitchFamily="34" charset="0"/>
              </a:defRPr>
            </a:lvl2pPr>
            <a:lvl3pPr marL="756285" indent="-252095" algn="l" rtl="0" eaLnBrk="0" fontAlgn="base" hangingPunct="0">
              <a:lnSpc>
                <a:spcPct val="150000"/>
              </a:lnSpc>
              <a:spcBef>
                <a:spcPts val="0"/>
              </a:spcBef>
              <a:spcAft>
                <a:spcPct val="0"/>
              </a:spcAft>
              <a:buClr>
                <a:srgbClr val="0033CC"/>
              </a:buClr>
              <a:buSzPct val="120000"/>
              <a:buFont typeface="Wingdings" panose="05000000000000000000" pitchFamily="2" charset="2"/>
              <a:buChar char="§"/>
              <a:defRPr lang="en-US" altLang="zh-CN" sz="1800" b="0" i="0" baseline="0">
                <a:solidFill>
                  <a:schemeClr val="tx1"/>
                </a:solidFill>
                <a:effectLst/>
                <a:latin typeface="Arial" panose="020B0604020202020204" pitchFamily="34" charset="0"/>
                <a:ea typeface="Arial" panose="020B0604020202020204" pitchFamily="34" charset="0"/>
                <a:cs typeface="Arial" panose="020B0604020202020204" pitchFamily="34" charset="0"/>
              </a:defRPr>
            </a:lvl3pPr>
            <a:lvl4pPr marL="1007745" indent="-252095" algn="l" rtl="0" eaLnBrk="0" fontAlgn="base" hangingPunct="0">
              <a:lnSpc>
                <a:spcPct val="150000"/>
              </a:lnSpc>
              <a:spcBef>
                <a:spcPts val="0"/>
              </a:spcBef>
              <a:spcAft>
                <a:spcPct val="0"/>
              </a:spcAft>
              <a:buClr>
                <a:srgbClr val="0000C0"/>
              </a:buClr>
              <a:buSzPct val="80000"/>
              <a:buFont typeface="Wingdings" charset="2"/>
              <a:buChar char="Ø"/>
              <a:defRPr sz="1600" b="0" i="0" baseline="0">
                <a:solidFill>
                  <a:schemeClr val="tx1"/>
                </a:solidFill>
                <a:effectLst/>
                <a:latin typeface="Arial" panose="020B0604020202020204" pitchFamily="34" charset="0"/>
                <a:ea typeface="Arial" panose="020B0604020202020204" pitchFamily="34" charset="0"/>
                <a:cs typeface="Arial" panose="020B0604020202020204" pitchFamily="34"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a:lstStyle>
          <a:p>
            <a:r>
              <a:rPr lang="en-US" sz="2000" kern="0" dirty="0" smtClean="0"/>
              <a:t>Fair Schedulers</a:t>
            </a:r>
          </a:p>
          <a:p>
            <a:pPr marL="504190" lvl="2">
              <a:buFont typeface="Arial" panose="020B0604020202020204" pitchFamily="34" charset="0"/>
              <a:buChar char="•"/>
            </a:pPr>
            <a:r>
              <a:rPr lang="en-US" altLang="zh-CN" sz="1600" kern="0" dirty="0" smtClean="0"/>
              <a:t>Weighted Round Robin (WRR), Deficit Round Robin (DRR), Weighted Fair Queuing (WFQ)</a:t>
            </a:r>
          </a:p>
          <a:p>
            <a:pPr marL="252095" lvl="1">
              <a:buFont typeface="Arial" panose="020B0604020202020204" pitchFamily="34" charset="0"/>
              <a:buChar char="•"/>
            </a:pPr>
            <a:r>
              <a:rPr lang="en-US" altLang="zh-CN" kern="0" dirty="0" smtClean="0"/>
              <a:t>Calculate Stream Completion Order</a:t>
            </a:r>
          </a:p>
          <a:p>
            <a:pPr marL="504190" lvl="2">
              <a:buFont typeface="Arial" panose="020B0604020202020204" pitchFamily="34" charset="0"/>
              <a:buChar char="•"/>
            </a:pPr>
            <a:endParaRPr lang="en-US" altLang="zh-CN" kern="0" dirty="0"/>
          </a:p>
          <a:p>
            <a:pPr marL="504190" lvl="2">
              <a:buFont typeface="Arial" panose="020B0604020202020204" pitchFamily="34" charset="0"/>
              <a:buChar char="•"/>
            </a:pPr>
            <a:endParaRPr lang="en-US" altLang="zh-CN" kern="0" dirty="0" smtClean="0"/>
          </a:p>
          <a:p>
            <a:pPr marL="503555" lvl="3" indent="0">
              <a:buNone/>
            </a:pPr>
            <a:endParaRPr lang="en-US" altLang="zh-CN" kern="0" dirty="0" smtClean="0"/>
          </a:p>
          <a:p>
            <a:endParaRPr lang="en-US" altLang="zh-CN" kern="0" dirty="0"/>
          </a:p>
        </p:txBody>
      </p:sp>
      <p:pic>
        <p:nvPicPr>
          <p:cNvPr id="18" name="图片 17"/>
          <p:cNvPicPr>
            <a:picLocks noChangeAspect="1"/>
          </p:cNvPicPr>
          <p:nvPr/>
        </p:nvPicPr>
        <p:blipFill>
          <a:blip r:embed="rId3"/>
          <a:stretch>
            <a:fillRect/>
          </a:stretch>
        </p:blipFill>
        <p:spPr>
          <a:xfrm>
            <a:off x="174238" y="4415584"/>
            <a:ext cx="5623559" cy="1038890"/>
          </a:xfrm>
          <a:prstGeom prst="rect">
            <a:avLst/>
          </a:prstGeom>
        </p:spPr>
      </p:pic>
      <p:sp>
        <p:nvSpPr>
          <p:cNvPr id="21" name="文本框 20"/>
          <p:cNvSpPr txBox="1"/>
          <p:nvPr/>
        </p:nvSpPr>
        <p:spPr>
          <a:xfrm>
            <a:off x="2415540" y="5646159"/>
            <a:ext cx="1386840" cy="646331"/>
          </a:xfrm>
          <a:prstGeom prst="rect">
            <a:avLst/>
          </a:prstGeom>
          <a:noFill/>
        </p:spPr>
        <p:txBody>
          <a:bodyPr wrap="square" rtlCol="0">
            <a:spAutoFit/>
          </a:bodyPr>
          <a:lstStyle/>
          <a:p>
            <a:pPr marL="0" lvl="3"/>
            <a:r>
              <a:rPr lang="en-US" altLang="zh-CN" kern="0" dirty="0">
                <a:solidFill>
                  <a:srgbClr val="FF0000"/>
                </a:solidFill>
              </a:rPr>
              <a:t>S2, S1, S3</a:t>
            </a:r>
          </a:p>
          <a:p>
            <a:endParaRPr lang="zh-CN" altLang="en-US" dirty="0"/>
          </a:p>
        </p:txBody>
      </p:sp>
    </p:spTree>
    <p:extLst>
      <p:ext uri="{BB962C8B-B14F-4D97-AF65-F5344CB8AC3E}">
        <p14:creationId xmlns:p14="http://schemas.microsoft.com/office/powerpoint/2010/main" val="1829800553"/>
      </p:ext>
    </p:extLst>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27" grpId="0"/>
      <p:bldP spid="21" grpId="0"/>
    </p:bldLst>
  </p:timing>
</p:sld>
</file>

<file path=ppt/theme/theme1.xml><?xml version="1.0" encoding="utf-8"?>
<a:theme xmlns:a="http://schemas.openxmlformats.org/drawingml/2006/main" name="CECA_PresentationTemplate">
  <a:themeElements>
    <a:clrScheme name="gsrcPresentationTemplate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FFFF"/>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0" lang="en-US" sz="1400" b="0" i="0" u="none" strike="noStrike" cap="none" normalizeH="0" baseline="0" smtClean="0">
            <a:ln>
              <a:noFill/>
            </a:ln>
            <a:solidFill>
              <a:schemeClr val="tx1"/>
            </a:solidFill>
            <a:effectLst/>
            <a:latin typeface="Times New Roman" panose="0202060305040502030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FFFFFF"/>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0" lang="en-US" sz="1400" b="0" i="0" u="none" strike="noStrike" cap="none" normalizeH="0" baseline="0" smtClean="0">
            <a:ln>
              <a:noFill/>
            </a:ln>
            <a:solidFill>
              <a:schemeClr val="tx1"/>
            </a:solidFill>
            <a:effectLst/>
            <a:latin typeface="Times New Roman" panose="02020603050405020304" charset="0"/>
          </a:defRPr>
        </a:defPPr>
      </a:lstStyle>
    </a:lnDef>
  </a:objectDefaults>
  <a:extraClrSchemeLst>
    <a:extraClrScheme>
      <a:clrScheme name="gsrcPresentationTemplate 1">
        <a:dk1>
          <a:srgbClr val="0033CC"/>
        </a:dk1>
        <a:lt1>
          <a:srgbClr val="99FFFF"/>
        </a:lt1>
        <a:dk2>
          <a:srgbClr val="000000"/>
        </a:dk2>
        <a:lt2>
          <a:srgbClr val="000000"/>
        </a:lt2>
        <a:accent1>
          <a:srgbClr val="00B8A5"/>
        </a:accent1>
        <a:accent2>
          <a:srgbClr val="2C005E"/>
        </a:accent2>
        <a:accent3>
          <a:srgbClr val="CAFFFF"/>
        </a:accent3>
        <a:accent4>
          <a:srgbClr val="002AAE"/>
        </a:accent4>
        <a:accent5>
          <a:srgbClr val="AAD8CF"/>
        </a:accent5>
        <a:accent6>
          <a:srgbClr val="270054"/>
        </a:accent6>
        <a:hlink>
          <a:srgbClr val="4C82FF"/>
        </a:hlink>
        <a:folHlink>
          <a:srgbClr val="FFB833"/>
        </a:folHlink>
      </a:clrScheme>
      <a:clrMap bg1="lt1" tx1="dk1" bg2="lt2" tx2="dk2" accent1="accent1" accent2="accent2" accent3="accent3" accent4="accent4" accent5="accent5" accent6="accent6" hlink="hlink" folHlink="folHlink"/>
    </a:extraClrScheme>
    <a:extraClrScheme>
      <a:clrScheme name="gsrcPresentationTemplate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srcPresentationTemplate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gsrcPresentationTemplate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srcPresentationTemplate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srcPresentationTemplate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srcPresentationTemplate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gsrcPresentationTemplate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48486</TotalTime>
  <Words>3585</Words>
  <Application>Microsoft Macintosh PowerPoint</Application>
  <PresentationFormat>Widescreen</PresentationFormat>
  <Paragraphs>480</Paragraphs>
  <Slides>21</Slides>
  <Notes>17</Notes>
  <HiddenSlides>6</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21</vt:i4>
      </vt:variant>
    </vt:vector>
  </HeadingPairs>
  <TitlesOfParts>
    <vt:vector size="39" baseType="lpstr">
      <vt:lpstr>Arial Narrow</vt:lpstr>
      <vt:lpstr>Calibri</vt:lpstr>
      <vt:lpstr>Cambria Math</vt:lpstr>
      <vt:lpstr>Courier New</vt:lpstr>
      <vt:lpstr>Garamond</vt:lpstr>
      <vt:lpstr>KaiTi</vt:lpstr>
      <vt:lpstr>LucidaGrande</vt:lpstr>
      <vt:lpstr>Mangal</vt:lpstr>
      <vt:lpstr>MS PGothic</vt:lpstr>
      <vt:lpstr>Times New Roman</vt:lpstr>
      <vt:lpstr>Wingdings</vt:lpstr>
      <vt:lpstr>Zapf Dingbats</vt:lpstr>
      <vt:lpstr>华文中宋</vt:lpstr>
      <vt:lpstr>宋体</vt:lpstr>
      <vt:lpstr>等线</vt:lpstr>
      <vt:lpstr>黑体</vt:lpstr>
      <vt:lpstr>Arial</vt:lpstr>
      <vt:lpstr>CECA_PresentationTemplate</vt:lpstr>
      <vt:lpstr>PowerPoint Presentation</vt:lpstr>
      <vt:lpstr>Mobile Browsing</vt:lpstr>
      <vt:lpstr>Web Browsing Pattern</vt:lpstr>
      <vt:lpstr>Dependency Tree in HTTP/2</vt:lpstr>
      <vt:lpstr>Exclusive delivery</vt:lpstr>
      <vt:lpstr>Goal of our work</vt:lpstr>
      <vt:lpstr>QUIC Background</vt:lpstr>
      <vt:lpstr>MPTCP vs. MPQUIC</vt:lpstr>
      <vt:lpstr>Downlink Scheduler Design</vt:lpstr>
      <vt:lpstr>Uplink Scheduler Design</vt:lpstr>
      <vt:lpstr>Evaluation Methodology </vt:lpstr>
      <vt:lpstr>Page Load Time (PLT)</vt:lpstr>
      <vt:lpstr>Stream Completion Time (SCT)</vt:lpstr>
      <vt:lpstr>Conclusion &amp; Future Work</vt:lpstr>
      <vt:lpstr>Thanks Q&amp;A</vt:lpstr>
      <vt:lpstr>Goal of our work</vt:lpstr>
      <vt:lpstr>Goal of our work</vt:lpstr>
      <vt:lpstr>Question might be asked </vt:lpstr>
      <vt:lpstr>Firefox style dependency tree layout </vt:lpstr>
      <vt:lpstr>Challenges</vt:lpstr>
      <vt:lpstr>MPQUIC</vt:lpstr>
    </vt:vector>
  </TitlesOfParts>
  <Company>PKU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Cecca</dc:creator>
  <cp:lastModifiedBy>Wang Jing</cp:lastModifiedBy>
  <cp:revision>2629</cp:revision>
  <cp:lastPrinted>2018-08-14T16:05:38Z</cp:lastPrinted>
  <dcterms:created xsi:type="dcterms:W3CDTF">2015-06-15T08:57:00Z</dcterms:created>
  <dcterms:modified xsi:type="dcterms:W3CDTF">2019-08-17T06:42:35Z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2052-10.1.0.6156</vt:lpwstr>
  </property>
</Properties>
</file>